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77" r:id="rId3"/>
    <p:sldId id="280" r:id="rId4"/>
    <p:sldId id="403" r:id="rId5"/>
    <p:sldId id="260" r:id="rId6"/>
    <p:sldId id="381" r:id="rId7"/>
    <p:sldId id="307" r:id="rId8"/>
    <p:sldId id="281" r:id="rId9"/>
    <p:sldId id="311" r:id="rId10"/>
    <p:sldId id="334" r:id="rId11"/>
    <p:sldId id="266" r:id="rId12"/>
    <p:sldId id="384" r:id="rId13"/>
    <p:sldId id="401" r:id="rId14"/>
    <p:sldId id="385" r:id="rId15"/>
    <p:sldId id="404" r:id="rId16"/>
    <p:sldId id="405" r:id="rId17"/>
    <p:sldId id="406" r:id="rId18"/>
    <p:sldId id="411" r:id="rId19"/>
    <p:sldId id="375" r:id="rId20"/>
    <p:sldId id="412" r:id="rId21"/>
    <p:sldId id="316" r:id="rId22"/>
    <p:sldId id="340" r:id="rId23"/>
    <p:sldId id="268" r:id="rId24"/>
    <p:sldId id="308" r:id="rId25"/>
    <p:sldId id="335" r:id="rId26"/>
    <p:sldId id="269" r:id="rId27"/>
    <p:sldId id="310" r:id="rId28"/>
    <p:sldId id="394" r:id="rId29"/>
    <p:sldId id="393" r:id="rId30"/>
    <p:sldId id="392" r:id="rId31"/>
    <p:sldId id="391" r:id="rId32"/>
    <p:sldId id="407" r:id="rId33"/>
    <p:sldId id="416" r:id="rId34"/>
    <p:sldId id="419" r:id="rId35"/>
    <p:sldId id="408" r:id="rId36"/>
    <p:sldId id="417" r:id="rId37"/>
    <p:sldId id="418" r:id="rId38"/>
    <p:sldId id="322" r:id="rId39"/>
    <p:sldId id="390" r:id="rId40"/>
    <p:sldId id="272" r:id="rId41"/>
    <p:sldId id="328" r:id="rId42"/>
    <p:sldId id="382" r:id="rId43"/>
    <p:sldId id="383" r:id="rId44"/>
    <p:sldId id="331" r:id="rId45"/>
    <p:sldId id="342" r:id="rId46"/>
    <p:sldId id="332" r:id="rId47"/>
    <p:sldId id="320" r:id="rId48"/>
    <p:sldId id="324" r:id="rId49"/>
    <p:sldId id="323" r:id="rId50"/>
    <p:sldId id="273" r:id="rId51"/>
    <p:sldId id="414" r:id="rId52"/>
    <p:sldId id="415" r:id="rId53"/>
    <p:sldId id="423" r:id="rId54"/>
    <p:sldId id="409" r:id="rId55"/>
    <p:sldId id="424" r:id="rId56"/>
    <p:sldId id="425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B9CD-B140-4426-B41D-464D8ACE9F88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B1D85-5568-47D2-8F90-154736B029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8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B69D-C943-40E1-9798-4116BD7ED3BF}" type="datetimeFigureOut">
              <a:rPr lang="zh-TW" altLang="en-US" smtClean="0"/>
              <a:pPr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8504-6ED3-4944-8637-D327FBF00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cl.ac.uk/dental/oralbiol/oralenv/mcqs/oralmicro/physiology2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icrobewiki.kenyon.edu/images/a/a7/Structuralbiofilm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microbewiki.kenyon.edu/images/9/9b/Corncob.gi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8803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新細明體" panose="02020500000000000000" pitchFamily="18" charset="-120"/>
              </a:rPr>
              <a:t>老人科牙齒健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康</a:t>
            </a:r>
            <a:r>
              <a:rPr lang="zh-TW" altLang="en-US" dirty="0" smtClean="0"/>
              <a:t>	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By</a:t>
            </a:r>
          </a:p>
          <a:p>
            <a:r>
              <a:rPr lang="zh-TW" altLang="zh-TW" b="1" dirty="0" smtClean="0"/>
              <a:t>倪 貴 城</a:t>
            </a:r>
            <a:r>
              <a:rPr lang="en-US" altLang="zh-TW" b="1" dirty="0" smtClean="0"/>
              <a:t>   </a:t>
            </a:r>
            <a:r>
              <a:rPr lang="zh-TW" altLang="zh-TW" b="1" dirty="0" smtClean="0"/>
              <a:t>牙周治療科專科醫生</a:t>
            </a:r>
            <a:endParaRPr lang="zh-TW" altLang="en-US" dirty="0" smtClean="0"/>
          </a:p>
          <a:p>
            <a:r>
              <a:rPr lang="en-US" altLang="zh-TW" dirty="0" smtClean="0"/>
              <a:t>Dr. </a:t>
            </a:r>
            <a:r>
              <a:rPr lang="en-US" altLang="zh-TW" dirty="0" err="1" smtClean="0"/>
              <a:t>Ngai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Kwai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Shing</a:t>
            </a:r>
            <a:r>
              <a:rPr lang="en-US" altLang="zh-TW" dirty="0" smtClean="0"/>
              <a:t> Vincent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1150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G:\A20130531\Miscellaneous\Presentation\Common Elerly Dental Problems\Caries photos from Dr. Lin\1) 33-43 labi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2270"/>
          <a:stretch/>
        </p:blipFill>
        <p:spPr bwMode="auto">
          <a:xfrm>
            <a:off x="1439652" y="1196752"/>
            <a:ext cx="62646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症狀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Sign - Size, location(ID, </a:t>
            </a:r>
            <a:r>
              <a:rPr lang="en-US" altLang="zh-TW" dirty="0" smtClean="0">
                <a:solidFill>
                  <a:srgbClr val="FF0000"/>
                </a:solidFill>
              </a:rPr>
              <a:t>root</a:t>
            </a:r>
            <a:r>
              <a:rPr lang="en-US" altLang="zh-TW" dirty="0" smtClean="0"/>
              <a:t>), depth(involving pulp), associated with abscess or sinus tract</a:t>
            </a:r>
          </a:p>
          <a:p>
            <a:r>
              <a:rPr lang="en-US" altLang="zh-TW" dirty="0" smtClean="0"/>
              <a:t>Symptoms – None, sensitivity, occasional pain, severe spontaneous pain, </a:t>
            </a:r>
          </a:p>
          <a:p>
            <a:r>
              <a:rPr lang="en-US" altLang="zh-TW" dirty="0" smtClean="0"/>
              <a:t>Diagnosis – visual, tactile, percussion, X-ray, Electric Pulp Test</a:t>
            </a:r>
          </a:p>
          <a:p>
            <a:r>
              <a:rPr lang="en-US" altLang="zh-TW" dirty="0" smtClean="0"/>
              <a:t>Treatment- “Prevention”, Filling, RCT, Crown, Extraction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六十五歲至七十四歲的非居於院舍長者 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570494"/>
            <a:ext cx="7427167" cy="32347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1560" y="162945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以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｢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齲失補恆齒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｣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指數衡量非居於院舍長者的蛀牙經驗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  <p:sp>
        <p:nvSpPr>
          <p:cNvPr id="3" name="左右括弧 2"/>
          <p:cNvSpPr/>
          <p:nvPr/>
        </p:nvSpPr>
        <p:spPr>
          <a:xfrm>
            <a:off x="7380312" y="3461552"/>
            <a:ext cx="504056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左右括弧 6"/>
          <p:cNvSpPr/>
          <p:nvPr/>
        </p:nvSpPr>
        <p:spPr>
          <a:xfrm>
            <a:off x="7380312" y="4717868"/>
            <a:ext cx="504056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8" t="22273" r="36698" b="27085"/>
          <a:stretch/>
        </p:blipFill>
        <p:spPr>
          <a:xfrm>
            <a:off x="457200" y="4537477"/>
            <a:ext cx="475798" cy="648815"/>
          </a:xfrm>
          <a:prstGeom prst="rect">
            <a:avLst/>
          </a:prstGeom>
        </p:spPr>
      </p:pic>
      <p:pic>
        <p:nvPicPr>
          <p:cNvPr id="9" name="Picture 6" descr="http://detaapritantia.files.wordpress.com/2011/09/caries.jpg"/>
          <p:cNvPicPr>
            <a:picLocks noChangeAspect="1" noChangeArrowheads="1"/>
          </p:cNvPicPr>
          <p:nvPr/>
        </p:nvPicPr>
        <p:blipFill rotWithShape="1">
          <a:blip r:embed="rId4" cstate="print"/>
          <a:srcRect l="29749" t="8277" r="37001" b="39300"/>
          <a:stretch/>
        </p:blipFill>
        <p:spPr bwMode="auto">
          <a:xfrm>
            <a:off x="399393" y="3923755"/>
            <a:ext cx="577925" cy="577924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21200" r="29543" b="14001"/>
          <a:stretch/>
        </p:blipFill>
        <p:spPr>
          <a:xfrm>
            <a:off x="412879" y="5212349"/>
            <a:ext cx="564439" cy="6349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68913" y="619230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衞生署全港性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口腔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健康調查</a:t>
            </a:r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特</a:t>
            </a:r>
          </a:p>
        </p:txBody>
      </p:sp>
    </p:spTree>
    <p:extLst>
      <p:ext uri="{BB962C8B-B14F-4D97-AF65-F5344CB8AC3E}">
        <p14:creationId xmlns:p14="http://schemas.microsoft.com/office/powerpoint/2010/main" val="2770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10896"/>
            <a:ext cx="7139136" cy="25045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576" y="177281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非居於院舍長者牙根表面有蛀蝕經驗的百分率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  <p:sp>
        <p:nvSpPr>
          <p:cNvPr id="5" name="左右括弧 4"/>
          <p:cNvSpPr/>
          <p:nvPr/>
        </p:nvSpPr>
        <p:spPr>
          <a:xfrm>
            <a:off x="7452320" y="3335406"/>
            <a:ext cx="581704" cy="4410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左右括弧 6"/>
          <p:cNvSpPr/>
          <p:nvPr/>
        </p:nvSpPr>
        <p:spPr>
          <a:xfrm>
            <a:off x="7452320" y="4653136"/>
            <a:ext cx="581704" cy="3165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r="51087"/>
          <a:stretch/>
        </p:blipFill>
        <p:spPr>
          <a:xfrm>
            <a:off x="477585" y="3311112"/>
            <a:ext cx="679310" cy="11564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8" t="2032"/>
          <a:stretch/>
        </p:blipFill>
        <p:spPr>
          <a:xfrm>
            <a:off x="457200" y="4492751"/>
            <a:ext cx="675347" cy="12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1722"/>
            <a:ext cx="8229600" cy="11005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5920" y="181352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有僅餘牙根的非居於院舍長者百分率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  <p:pic>
        <p:nvPicPr>
          <p:cNvPr id="8" name="Picture 2" descr="28"/>
          <p:cNvPicPr>
            <a:picLocks noChangeAspect="1" noChangeArrowheads="1"/>
          </p:cNvPicPr>
          <p:nvPr/>
        </p:nvPicPr>
        <p:blipFill rotWithShape="1">
          <a:blip r:embed="rId3" cstate="print"/>
          <a:srcRect l="15287" t="16666" r="26114" b="10000"/>
          <a:stretch/>
        </p:blipFill>
        <p:spPr bwMode="auto">
          <a:xfrm>
            <a:off x="1331640" y="4149080"/>
            <a:ext cx="2304256" cy="2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0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</a:t>
            </a:r>
            <a:r>
              <a:rPr lang="zh-HK" altLang="en-US" dirty="0" smtClean="0"/>
              <a:t>蛀牙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Diet- Stephan’s curve</a:t>
            </a:r>
          </a:p>
          <a:p>
            <a:r>
              <a:rPr lang="zh-TW" altLang="en-US" dirty="0"/>
              <a:t>氟化物</a:t>
            </a:r>
            <a:endParaRPr lang="en-US" altLang="zh-TW" dirty="0"/>
          </a:p>
          <a:p>
            <a:r>
              <a:rPr lang="en-US" altLang="zh-TW" dirty="0" smtClean="0"/>
              <a:t>?lack of Calcium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4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Stephan’s curve</a:t>
            </a:r>
            <a:endParaRPr lang="zh-TW" altLang="en-US" dirty="0"/>
          </a:p>
        </p:txBody>
      </p:sp>
      <p:pic>
        <p:nvPicPr>
          <p:cNvPr id="61444" name="Picture 4" descr="http://www.ncl.ac.uk/dental/oralbiol/oralenv/images/stephan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110056" cy="4403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4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6" name="Picture 2" descr="http://helpyourmouth.com/wp-content/uploads/2012/10/Stephan-Curve1-1024x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041" y="1600200"/>
            <a:ext cx="540791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4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預防</a:t>
            </a:r>
            <a:r>
              <a:rPr lang="zh-HK" altLang="en-US" dirty="0"/>
              <a:t>蛀牙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Diet- Stephan’s curve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氟化物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?lack of Calcium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0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一般口腔護理用品的含氟化物比例和使用指引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食水：</a:t>
            </a:r>
            <a:br>
              <a:rPr lang="zh-TW" altLang="en-US" dirty="0" smtClean="0"/>
            </a:br>
            <a:r>
              <a:rPr lang="zh-TW" altLang="en-US" dirty="0" smtClean="0"/>
              <a:t>在</a:t>
            </a:r>
            <a:r>
              <a:rPr lang="en-US" altLang="zh-TW" dirty="0" smtClean="0"/>
              <a:t>1961</a:t>
            </a:r>
            <a:r>
              <a:rPr lang="zh-TW" altLang="en-US" dirty="0" smtClean="0"/>
              <a:t>年，氟化物開始給加入香港的食水中，自此香港居民的蛀牙率就大大降低。現在香港自來水的氟化物含量是</a:t>
            </a:r>
            <a:r>
              <a:rPr lang="en-US" altLang="zh-TW" dirty="0" smtClean="0"/>
              <a:t>0.5ppm(</a:t>
            </a:r>
            <a:r>
              <a:rPr lang="zh-TW" altLang="en-US" dirty="0" smtClean="0"/>
              <a:t>百萬分之</a:t>
            </a:r>
            <a:r>
              <a:rPr lang="en-US" altLang="zh-TW" dirty="0" smtClean="0"/>
              <a:t>0.5)</a:t>
            </a:r>
            <a:r>
              <a:rPr lang="zh-TW" altLang="en-US" dirty="0" smtClean="0"/>
              <a:t>，只要我們飲用開水，就可從中吸收氟化物，達到預防蛀牙的效果。</a:t>
            </a:r>
            <a:endParaRPr lang="en-US" altLang="zh-TW" dirty="0" smtClean="0"/>
          </a:p>
          <a:p>
            <a:r>
              <a:rPr lang="zh-TW" altLang="en-US" dirty="0" smtClean="0"/>
              <a:t>成人牙膏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1,450ppm</a:t>
            </a:r>
            <a:br>
              <a:rPr lang="en-US" altLang="zh-TW" dirty="0" smtClean="0"/>
            </a:br>
            <a:r>
              <a:rPr lang="zh-TW" altLang="en-US" dirty="0" smtClean="0"/>
              <a:t>每天早上起床、晚上睡前使用一顆青豆分量的牙膏刷牙兒童牙膏 </a:t>
            </a:r>
            <a:r>
              <a:rPr lang="en-US" altLang="zh-TW" dirty="0" smtClean="0"/>
              <a:t>500ppm </a:t>
            </a:r>
          </a:p>
          <a:p>
            <a:r>
              <a:rPr lang="zh-TW" altLang="en-US" dirty="0" smtClean="0"/>
              <a:t>漱口水</a:t>
            </a:r>
            <a:r>
              <a:rPr lang="en-US" altLang="zh-TW" dirty="0" smtClean="0"/>
              <a:t>230ppm 0.05%NaF</a:t>
            </a:r>
            <a:br>
              <a:rPr lang="en-US" altLang="zh-TW" dirty="0" smtClean="0"/>
            </a:br>
            <a:r>
              <a:rPr lang="zh-TW" altLang="en-US" dirty="0" smtClean="0"/>
              <a:t>每天一次含在口腔內一分鐘</a:t>
            </a:r>
            <a:endParaRPr lang="en-US" altLang="zh-TW" dirty="0" smtClean="0"/>
          </a:p>
          <a:p>
            <a:r>
              <a:rPr lang="en-US" altLang="zh-TW" dirty="0" smtClean="0"/>
              <a:t>Source  - toothclub.gov.hk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琺瑯質</a:t>
            </a:r>
            <a:endParaRPr lang="en-US" altLang="zh-TW" b="1" dirty="0" smtClean="0"/>
          </a:p>
          <a:p>
            <a:r>
              <a:rPr lang="zh-TW" altLang="en-US" b="1" dirty="0" smtClean="0"/>
              <a:t>象牙質</a:t>
            </a:r>
            <a:endParaRPr lang="en-US" altLang="zh-TW" b="1" dirty="0" smtClean="0"/>
          </a:p>
          <a:p>
            <a:r>
              <a:rPr lang="zh-TW" altLang="en-US" b="1" dirty="0" smtClean="0"/>
              <a:t>牙骨質</a:t>
            </a:r>
            <a:endParaRPr lang="en-US" altLang="zh-TW" b="1" dirty="0" smtClean="0"/>
          </a:p>
          <a:p>
            <a:r>
              <a:rPr lang="zh-TW" altLang="en-US" b="1" dirty="0" smtClean="0"/>
              <a:t>牙髓</a:t>
            </a:r>
            <a:endParaRPr lang="en-US" altLang="zh-TW" b="1" dirty="0" smtClean="0"/>
          </a:p>
          <a:p>
            <a:r>
              <a:rPr lang="zh-TW" altLang="en-US" b="1" dirty="0" smtClean="0"/>
              <a:t>牙齦</a:t>
            </a:r>
            <a:r>
              <a:rPr lang="en-US" altLang="zh-TW" b="1" dirty="0" smtClean="0"/>
              <a:t>(</a:t>
            </a:r>
            <a:r>
              <a:rPr lang="zh-TW" altLang="en-US" dirty="0" smtClean="0"/>
              <a:t>牙肉</a:t>
            </a:r>
            <a:r>
              <a:rPr lang="en-US" altLang="zh-TW" dirty="0" smtClean="0"/>
              <a:t>)</a:t>
            </a:r>
          </a:p>
          <a:p>
            <a:r>
              <a:rPr lang="zh-TW" altLang="en-US" b="1" dirty="0" smtClean="0"/>
              <a:t>牙周膜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b="1" dirty="0" smtClean="0"/>
              <a:t>牙槽骨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17895"/>
          <a:stretch/>
        </p:blipFill>
        <p:spPr>
          <a:xfrm>
            <a:off x="3707904" y="1340768"/>
            <a:ext cx="4084564" cy="44942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Prevention of Caries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Diet- Stephan’s curve</a:t>
            </a:r>
          </a:p>
          <a:p>
            <a:r>
              <a:rPr lang="zh-TW" altLang="en-US" dirty="0" smtClean="0"/>
              <a:t>氟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accent2"/>
                </a:solidFill>
              </a:rPr>
              <a:t>?lack of Calcium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70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zh-HK" altLang="en-US" dirty="0" smtClean="0"/>
              <a:t>牙周病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File:Structuralbiofil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86" b="6560"/>
          <a:stretch>
            <a:fillRect/>
          </a:stretch>
        </p:blipFill>
        <p:spPr bwMode="auto">
          <a:xfrm>
            <a:off x="1187624" y="1196752"/>
            <a:ext cx="5457800" cy="28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7" descr="File:Corncob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433" t="2730" r="4709" b="18088"/>
          <a:stretch>
            <a:fillRect/>
          </a:stretch>
        </p:blipFill>
        <p:spPr bwMode="auto">
          <a:xfrm>
            <a:off x="1187624" y="414908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3202632" cy="22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TW" b="1" dirty="0" err="1" smtClean="0"/>
              <a:t>Biofilm</a:t>
            </a:r>
            <a:r>
              <a:rPr lang="en-US" altLang="zh-TW" b="1" dirty="0" smtClean="0"/>
              <a:t> </a:t>
            </a:r>
            <a:r>
              <a:rPr lang="zh-TW" altLang="en-US" sz="4000" dirty="0" smtClean="0"/>
              <a:t>生物膜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症狀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Redness, swelling, bleeding, bad breath, recession, mobile teeth, drifting, Pain and abscess formation, self exfoliation</a:t>
            </a:r>
          </a:p>
          <a:p>
            <a:r>
              <a:rPr lang="en-US" altLang="zh-TW" dirty="0" smtClean="0"/>
              <a:t>Pocket formation </a:t>
            </a:r>
            <a:r>
              <a:rPr lang="zh-HK" altLang="en-US" dirty="0" smtClean="0"/>
              <a:t>牙周袋</a:t>
            </a:r>
            <a:endParaRPr lang="en-US" altLang="zh-TW" dirty="0" smtClean="0"/>
          </a:p>
          <a:p>
            <a:r>
              <a:rPr lang="en-US" altLang="zh-TW" dirty="0" smtClean="0"/>
              <a:t>Diagnosis- history, clinical examination, probing, radiographs, Pulp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K" altLang="en-US" dirty="0"/>
              <a:t>牙周病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>Periodontal disease</a:t>
            </a:r>
            <a:endParaRPr lang="zh-TW" altLang="en-US" dirty="0"/>
          </a:p>
        </p:txBody>
      </p:sp>
      <p:pic>
        <p:nvPicPr>
          <p:cNvPr id="63490" name="Picture 2" descr="http://healthveda.com/wp-content/uploads/2011/01/healthy-smil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472" t="16456" r="18029" b="14487"/>
          <a:stretch>
            <a:fillRect/>
          </a:stretch>
        </p:blipFill>
        <p:spPr bwMode="auto">
          <a:xfrm>
            <a:off x="251520" y="1700808"/>
            <a:ext cx="2836679" cy="1800200"/>
          </a:xfrm>
          <a:prstGeom prst="rect">
            <a:avLst/>
          </a:prstGeom>
          <a:noFill/>
        </p:spPr>
      </p:pic>
      <p:pic>
        <p:nvPicPr>
          <p:cNvPr id="5" name="Picture 3" descr="F:\A20130311\Clinical records\Radiographs and Photos 20110630\Cheung Tsui Lin 62547 MGI\P101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448272" cy="18362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4077072"/>
            <a:ext cx="285631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2448272" cy="17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 descr="F:\A20130311\Clinical records\Radiographs and Photos 20110630\Chiang Yuen Kin, Candy 63566\P1010267.JPG"/>
          <p:cNvPicPr>
            <a:picLocks noChangeAspect="1" noChangeArrowheads="1"/>
          </p:cNvPicPr>
          <p:nvPr/>
        </p:nvPicPr>
        <p:blipFill>
          <a:blip r:embed="rId7" cstate="print"/>
          <a:srcRect l="9173" t="16053" r="9989" b="10563"/>
          <a:stretch>
            <a:fillRect/>
          </a:stretch>
        </p:blipFill>
        <p:spPr bwMode="auto">
          <a:xfrm>
            <a:off x="6012160" y="4077072"/>
            <a:ext cx="264404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症狀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Redness, swelling, bleeding, bad breath, recession, mobile teeth, drifting, Pain and abscess formation, self exfoliation</a:t>
            </a:r>
          </a:p>
          <a:p>
            <a:r>
              <a:rPr lang="en-US" altLang="zh-TW" dirty="0" smtClean="0">
                <a:solidFill>
                  <a:schemeClr val="accent2"/>
                </a:solidFill>
              </a:rPr>
              <a:t>Pocket formation </a:t>
            </a:r>
            <a:r>
              <a:rPr lang="zh-HK" altLang="en-US" dirty="0" smtClean="0">
                <a:solidFill>
                  <a:schemeClr val="accent2"/>
                </a:solidFill>
              </a:rPr>
              <a:t>牙周袋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r>
              <a:rPr lang="en-US" altLang="zh-TW" dirty="0" smtClean="0">
                <a:solidFill>
                  <a:schemeClr val="accent2"/>
                </a:solidFill>
              </a:rPr>
              <a:t>Diagnosis- history, clinical examination, probing, radiographs, Pulp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量度</a:t>
            </a:r>
            <a:r>
              <a:rPr lang="zh-HK" altLang="en-US" dirty="0"/>
              <a:t>牙周袋深度</a:t>
            </a:r>
            <a:endParaRPr lang="zh-TW" altLang="en-US" dirty="0"/>
          </a:p>
        </p:txBody>
      </p:sp>
      <p:pic>
        <p:nvPicPr>
          <p:cNvPr id="5" name="Picture 2" descr="C:\Users\user\Desktop\IMAG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35000"/>
            <a:ext cx="3096344" cy="4379872"/>
          </a:xfrm>
          <a:prstGeom prst="rect">
            <a:avLst/>
          </a:prstGeom>
          <a:noFill/>
        </p:spPr>
      </p:pic>
      <p:pic>
        <p:nvPicPr>
          <p:cNvPr id="6" name="Picture 5" descr="P10102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20512" r="2563"/>
          <a:stretch>
            <a:fillRect/>
          </a:stretch>
        </p:blipFill>
        <p:spPr bwMode="auto">
          <a:xfrm>
            <a:off x="4427984" y="3909261"/>
            <a:ext cx="3456384" cy="24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7509" y="1268760"/>
            <a:ext cx="3445977" cy="245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Disease Progression </a:t>
            </a:r>
            <a:endParaRPr lang="zh-TW" altLang="en-US" dirty="0"/>
          </a:p>
        </p:txBody>
      </p:sp>
      <p:pic>
        <p:nvPicPr>
          <p:cNvPr id="64518" name="Picture 6" descr="http://www.stephensdentistry.com/Portals/151110/images/per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370"/>
          <a:stretch>
            <a:fillRect/>
          </a:stretch>
        </p:blipFill>
        <p:spPr bwMode="auto">
          <a:xfrm>
            <a:off x="1115616" y="1556792"/>
            <a:ext cx="7082665" cy="361830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259632" y="5373216"/>
            <a:ext cx="4561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b="1" dirty="0" smtClean="0"/>
              <a:t>Experimental gingivitis in man, Loe et al. 1965</a:t>
            </a:r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9632" y="58052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The Natural History of Periodontal Disease in Man, </a:t>
            </a:r>
            <a:r>
              <a:rPr lang="en-US" altLang="zh-TW" b="1" dirty="0" err="1" smtClean="0"/>
              <a:t>Loe</a:t>
            </a:r>
            <a:r>
              <a:rPr lang="en-US" altLang="zh-TW" b="1" dirty="0" smtClean="0"/>
              <a:t> et al. 1986 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六十五歲至七十四歲的非居於院舍長者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7904"/>
            <a:ext cx="8229600" cy="20584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1720052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按個人最深牙周袋的深度劃分尚有牙齒的非居於院舍長者的百分率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  <p:sp>
        <p:nvSpPr>
          <p:cNvPr id="3" name="左右括弧 2"/>
          <p:cNvSpPr/>
          <p:nvPr/>
        </p:nvSpPr>
        <p:spPr>
          <a:xfrm>
            <a:off x="7164288" y="3501008"/>
            <a:ext cx="864096" cy="50405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Picture 6" descr="http://www.stephensdentistry.com/Portals/151110/images/perio.jpg"/>
          <p:cNvPicPr>
            <a:picLocks noChangeAspect="1" noChangeArrowheads="1"/>
          </p:cNvPicPr>
          <p:nvPr/>
        </p:nvPicPr>
        <p:blipFill rotWithShape="1">
          <a:blip r:embed="rId3" cstate="print"/>
          <a:srcRect l="70151" t="23370" b="6479"/>
          <a:stretch/>
        </p:blipFill>
        <p:spPr bwMode="auto">
          <a:xfrm>
            <a:off x="6876256" y="4724836"/>
            <a:ext cx="1250017" cy="195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1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三十五歲至四十四歲成年人 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7801"/>
            <a:ext cx="8229600" cy="21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左右括弧 2"/>
          <p:cNvSpPr/>
          <p:nvPr/>
        </p:nvSpPr>
        <p:spPr>
          <a:xfrm>
            <a:off x="7092280" y="3892437"/>
            <a:ext cx="864096" cy="61668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Dental/Oral Structures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389877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mucosa(ulcers</a:t>
            </a:r>
            <a:r>
              <a:rPr lang="en-US" altLang="zh-TW" dirty="0"/>
              <a:t>, pathology)</a:t>
            </a:r>
          </a:p>
          <a:p>
            <a:r>
              <a:rPr lang="en-US" altLang="zh-TW" dirty="0"/>
              <a:t>lips (Herpes, angular </a:t>
            </a:r>
            <a:r>
              <a:rPr lang="en-US" altLang="zh-TW" dirty="0" err="1"/>
              <a:t>Chilitis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Tongue (taste, geographic </a:t>
            </a:r>
            <a:r>
              <a:rPr lang="en-US" altLang="zh-TW" dirty="0" smtClean="0"/>
              <a:t>tongue)</a:t>
            </a:r>
            <a:endParaRPr lang="en-US" altLang="zh-TW" dirty="0"/>
          </a:p>
          <a:p>
            <a:r>
              <a:rPr lang="en-US" altLang="zh-TW" dirty="0"/>
              <a:t>Jaws (pathology, inflammation, cyst, impacted tooth, </a:t>
            </a:r>
            <a:r>
              <a:rPr lang="en-US" altLang="zh-TW" dirty="0" err="1"/>
              <a:t>tumour</a:t>
            </a:r>
            <a:r>
              <a:rPr lang="en-US" altLang="zh-TW" dirty="0"/>
              <a:t>, occlusion), </a:t>
            </a:r>
          </a:p>
          <a:p>
            <a:r>
              <a:rPr lang="en-US" altLang="zh-TW" dirty="0"/>
              <a:t>Salivary glands (mucus retention cyst, </a:t>
            </a:r>
            <a:r>
              <a:rPr lang="en-US" altLang="zh-TW" dirty="0" err="1"/>
              <a:t>tumour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Temporal mandibular Joint (TMJ pain dysfunction syndrome)</a:t>
            </a:r>
          </a:p>
        </p:txBody>
      </p:sp>
      <p:pic>
        <p:nvPicPr>
          <p:cNvPr id="1026" name="Picture 2" descr="C:\Users\user\Desktop\IMAG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970784" cy="324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4251"/>
          <a:stretch/>
        </p:blipFill>
        <p:spPr>
          <a:xfrm>
            <a:off x="1691680" y="332656"/>
            <a:ext cx="5832648" cy="62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769" r="67079" b="26183"/>
          <a:stretch/>
        </p:blipFill>
        <p:spPr>
          <a:xfrm>
            <a:off x="1979712" y="188640"/>
            <a:ext cx="4928708" cy="65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預防</a:t>
            </a:r>
            <a:r>
              <a:rPr lang="zh-HK" altLang="en-US" dirty="0" smtClean="0"/>
              <a:t>牙周病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Prevention – Tooth brushing </a:t>
            </a:r>
          </a:p>
          <a:p>
            <a:r>
              <a:rPr lang="en-US" altLang="zh-TW" dirty="0" smtClean="0"/>
              <a:t>Electric tooth brush, modified tooth brush handle</a:t>
            </a:r>
          </a:p>
          <a:p>
            <a:r>
              <a:rPr lang="en-US" altLang="zh-TW" dirty="0" smtClean="0"/>
              <a:t>Mouth rinse?</a:t>
            </a:r>
          </a:p>
          <a:p>
            <a:r>
              <a:rPr lang="en-US" altLang="zh-TW" dirty="0" smtClean="0"/>
              <a:t>Denture care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2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6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按刷牙習慣劃分尚有牙齒</a:t>
            </a:r>
            <a:r>
              <a:rPr lang="zh-TW" altLang="en-US" sz="3200" dirty="0" smtClean="0"/>
              <a:t>的長者</a:t>
            </a:r>
            <a:r>
              <a:rPr lang="zh-TW" altLang="en-US" sz="3200" dirty="0"/>
              <a:t>的百分率 </a:t>
            </a:r>
            <a:endParaRPr lang="zh-HK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703783"/>
            <a:ext cx="3706576" cy="2349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78433"/>
            <a:ext cx="2437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19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半數</a:t>
            </a:r>
            <a:r>
              <a:rPr lang="zh-TW" altLang="en-US" dirty="0"/>
              <a:t>或以上的牙齒有可見牙菌膜</a:t>
            </a:r>
            <a:r>
              <a:rPr lang="zh-TW" altLang="en-US" dirty="0" smtClean="0"/>
              <a:t>覆蓋的長者</a:t>
            </a:r>
            <a:r>
              <a:rPr lang="zh-TW" altLang="en-US" dirty="0"/>
              <a:t>的百分率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9210"/>
            <a:ext cx="8229600" cy="28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Tooth Brushing Technique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Normal brushing technique</a:t>
            </a:r>
          </a:p>
          <a:p>
            <a:r>
              <a:rPr lang="en-US" altLang="zh-TW" dirty="0" err="1" smtClean="0"/>
              <a:t>Interdental</a:t>
            </a:r>
            <a:r>
              <a:rPr lang="en-US" altLang="zh-TW" dirty="0" smtClean="0"/>
              <a:t> cleaning</a:t>
            </a:r>
          </a:p>
          <a:p>
            <a:r>
              <a:rPr lang="en-US" altLang="zh-TW" dirty="0" smtClean="0"/>
              <a:t>Denture cleaning</a:t>
            </a:r>
            <a:endParaRPr lang="zh-TW" altLang="en-US" dirty="0"/>
          </a:p>
        </p:txBody>
      </p:sp>
      <p:pic>
        <p:nvPicPr>
          <p:cNvPr id="20482" name="Picture 2" descr="http://www.aperfectworld.org/clipart/healthcare/toothbrush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96752"/>
            <a:ext cx="1800200" cy="1892782"/>
          </a:xfrm>
          <a:prstGeom prst="rect">
            <a:avLst/>
          </a:prstGeom>
          <a:noFill/>
        </p:spPr>
      </p:pic>
      <p:pic>
        <p:nvPicPr>
          <p:cNvPr id="20484" name="Picture 4" descr="http://www.lauradunn.com/wp-content/uploads/toothbrush_adultv41_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168352" cy="2914884"/>
          </a:xfrm>
          <a:prstGeom prst="rect">
            <a:avLst/>
          </a:prstGeom>
          <a:noFill/>
        </p:spPr>
      </p:pic>
      <p:pic>
        <p:nvPicPr>
          <p:cNvPr id="20486" name="Picture 6" descr="http://www.clickdental.com/assets/img/products/product-5970-0-0-hp.jpg"/>
          <p:cNvPicPr>
            <a:picLocks noChangeAspect="1" noChangeArrowheads="1"/>
          </p:cNvPicPr>
          <p:nvPr/>
        </p:nvPicPr>
        <p:blipFill>
          <a:blip r:embed="rId4" cstate="print"/>
          <a:srcRect t="23913" b="21739"/>
          <a:stretch>
            <a:fillRect/>
          </a:stretch>
        </p:blipFill>
        <p:spPr bwMode="auto">
          <a:xfrm>
            <a:off x="3707904" y="4653136"/>
            <a:ext cx="3312368" cy="1800200"/>
          </a:xfrm>
          <a:prstGeom prst="rect">
            <a:avLst/>
          </a:prstGeom>
          <a:noFill/>
        </p:spPr>
      </p:pic>
      <p:pic>
        <p:nvPicPr>
          <p:cNvPr id="20490" name="Picture 10" descr="http://www.georgetowndentureclinic.ca/Portals/0/WebSiteImages/Denture-Clea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8998" y="3011144"/>
            <a:ext cx="2284338" cy="1512168"/>
          </a:xfrm>
          <a:prstGeom prst="rect">
            <a:avLst/>
          </a:prstGeom>
          <a:noFill/>
        </p:spPr>
      </p:pic>
      <p:pic>
        <p:nvPicPr>
          <p:cNvPr id="20492" name="Picture 12" descr="http://ts2.mm.bing.net/th?id=H.4588233002649489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717032"/>
            <a:ext cx="1639566" cy="266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0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清潔</a:t>
            </a:r>
            <a:r>
              <a:rPr lang="zh-TW" altLang="en-US" dirty="0"/>
              <a:t>牙齒鄰面的</a:t>
            </a:r>
            <a:r>
              <a:rPr lang="zh-TW" altLang="en-US" dirty="0" smtClean="0"/>
              <a:t>習慣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614" y="1600200"/>
            <a:ext cx="68407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在使用假牙的長者</a:t>
            </a:r>
            <a:r>
              <a:rPr lang="zh-TW" altLang="en-US" dirty="0" smtClean="0"/>
              <a:t>中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88.4</a:t>
            </a:r>
            <a:r>
              <a:rPr lang="en-US" altLang="zh-TW" dirty="0"/>
              <a:t>% </a:t>
            </a:r>
            <a:r>
              <a:rPr lang="zh-TW" altLang="en-US" dirty="0" smtClean="0"/>
              <a:t>長者</a:t>
            </a:r>
            <a:r>
              <a:rPr lang="zh-TW" altLang="en-US" dirty="0"/>
              <a:t>每天使用牙刷清潔</a:t>
            </a:r>
            <a:r>
              <a:rPr lang="zh-TW" altLang="en-US" dirty="0" smtClean="0"/>
              <a:t>假牙</a:t>
            </a:r>
            <a:endParaRPr lang="en-US" altLang="zh-TW" dirty="0" smtClean="0"/>
          </a:p>
          <a:p>
            <a:r>
              <a:rPr lang="zh-TW" altLang="en-US" dirty="0" smtClean="0"/>
              <a:t>約</a:t>
            </a:r>
            <a:r>
              <a:rPr lang="zh-TW" altLang="en-US" dirty="0"/>
              <a:t>四分之一 </a:t>
            </a:r>
            <a:r>
              <a:rPr lang="en-US" altLang="zh-TW" dirty="0" smtClean="0"/>
              <a:t>25.4% </a:t>
            </a:r>
            <a:r>
              <a:rPr lang="zh-TW" altLang="en-US" dirty="0" smtClean="0"/>
              <a:t>長者</a:t>
            </a:r>
            <a:r>
              <a:rPr lang="zh-TW" altLang="en-US" dirty="0"/>
              <a:t>更輔以假牙清潔劑清潔</a:t>
            </a:r>
            <a:r>
              <a:rPr lang="zh-TW" altLang="en-US" dirty="0" smtClean="0"/>
              <a:t>假牙</a:t>
            </a:r>
            <a:endParaRPr lang="en-US" altLang="zh-TW" dirty="0" smtClean="0"/>
          </a:p>
          <a:p>
            <a:r>
              <a:rPr lang="zh-TW" altLang="en-US" dirty="0" smtClean="0"/>
              <a:t>接近 </a:t>
            </a:r>
            <a:r>
              <a:rPr lang="en-US" altLang="zh-TW" dirty="0"/>
              <a:t>80% </a:t>
            </a:r>
            <a:r>
              <a:rPr lang="zh-TW" altLang="en-US" dirty="0" smtClean="0"/>
              <a:t>長者</a:t>
            </a:r>
            <a:r>
              <a:rPr lang="zh-TW" altLang="en-US" dirty="0"/>
              <a:t>每天睡覺前會除下假牙托。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92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Denture Hygiene</a:t>
            </a:r>
            <a:endParaRPr lang="zh-TW" altLang="en-US" dirty="0"/>
          </a:p>
        </p:txBody>
      </p:sp>
      <p:pic>
        <p:nvPicPr>
          <p:cNvPr id="73730" name="Picture 2" descr="http://ts1.mm.bing.net/th?id=H.4525191489193020&amp;pid=15.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00" b="24242"/>
          <a:stretch>
            <a:fillRect/>
          </a:stretch>
        </p:blipFill>
        <p:spPr bwMode="auto">
          <a:xfrm>
            <a:off x="4857752" y="1357298"/>
            <a:ext cx="2428872" cy="2143140"/>
          </a:xfrm>
          <a:prstGeom prst="rect">
            <a:avLst/>
          </a:prstGeom>
          <a:noFill/>
        </p:spPr>
      </p:pic>
      <p:pic>
        <p:nvPicPr>
          <p:cNvPr id="73732" name="Picture 4" descr="http://www.jordan.no/Global/Produkt/Munnhygiene/proteseborste-358x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2647611" cy="3357586"/>
          </a:xfrm>
          <a:prstGeom prst="rect">
            <a:avLst/>
          </a:prstGeom>
          <a:noFill/>
        </p:spPr>
      </p:pic>
      <p:pic>
        <p:nvPicPr>
          <p:cNvPr id="73734" name="Picture 6" descr="http://ts4.mm.bing.net/th?id=H.5009728177963247&amp;pid=15.1"/>
          <p:cNvPicPr>
            <a:picLocks noChangeAspect="1" noChangeArrowheads="1"/>
          </p:cNvPicPr>
          <p:nvPr/>
        </p:nvPicPr>
        <p:blipFill>
          <a:blip r:embed="rId4" cstate="print"/>
          <a:srcRect l="22500" t="9956" r="9999" b="17035"/>
          <a:stretch>
            <a:fillRect/>
          </a:stretch>
        </p:blipFill>
        <p:spPr bwMode="auto">
          <a:xfrm>
            <a:off x="4214810" y="3643314"/>
            <a:ext cx="3480979" cy="283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牙齒磨損 </a:t>
            </a:r>
            <a:r>
              <a:rPr lang="en-US" altLang="zh-TW" sz="7200" dirty="0" smtClean="0"/>
              <a:t> </a:t>
            </a:r>
            <a:endParaRPr lang="zh-HK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8705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534170" cy="5283915"/>
          </a:xfrm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467544" y="1268760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Systemic conditions, Medications</a:t>
            </a:r>
          </a:p>
          <a:p>
            <a:r>
              <a:rPr lang="en-US" altLang="zh-TW" dirty="0"/>
              <a:t>Nutrition, Thrush, ANUG</a:t>
            </a:r>
            <a:endParaRPr lang="en-US" altLang="zh-TW" dirty="0" smtClean="0"/>
          </a:p>
          <a:p>
            <a:r>
              <a:rPr lang="en-US" altLang="zh-TW" dirty="0" smtClean="0"/>
              <a:t>Inter-relationship with other systemic conditions e.g.-2 ways </a:t>
            </a:r>
            <a:r>
              <a:rPr lang="en-US" altLang="zh-TW" dirty="0" err="1" smtClean="0"/>
              <a:t>interations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Perio</a:t>
            </a:r>
            <a:r>
              <a:rPr lang="en-US" altLang="zh-TW" dirty="0" smtClean="0"/>
              <a:t>-DM,</a:t>
            </a:r>
          </a:p>
          <a:p>
            <a:r>
              <a:rPr lang="en-US" altLang="zh-TW" dirty="0" smtClean="0"/>
              <a:t>Psychological, emotional aspects</a:t>
            </a:r>
          </a:p>
          <a:p>
            <a:r>
              <a:rPr lang="en-US" altLang="zh-TW" dirty="0" smtClean="0"/>
              <a:t>Social-economical aspects</a:t>
            </a:r>
          </a:p>
        </p:txBody>
      </p:sp>
    </p:spTree>
    <p:extLst>
      <p:ext uri="{BB962C8B-B14F-4D97-AF65-F5344CB8AC3E}">
        <p14:creationId xmlns:p14="http://schemas.microsoft.com/office/powerpoint/2010/main" val="907852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Tooth Wear - Tooth Brush Abrasions</a:t>
            </a:r>
            <a:endParaRPr lang="zh-TW" altLang="en-US" dirty="0"/>
          </a:p>
        </p:txBody>
      </p:sp>
      <p:pic>
        <p:nvPicPr>
          <p:cNvPr id="4" name="Picture 4" descr="P1010244"/>
          <p:cNvPicPr>
            <a:picLocks noChangeAspect="1" noChangeArrowheads="1"/>
          </p:cNvPicPr>
          <p:nvPr/>
        </p:nvPicPr>
        <p:blipFill>
          <a:blip r:embed="rId2" cstate="print"/>
          <a:srcRect l="14583" t="11806" b="10417"/>
          <a:stretch>
            <a:fillRect/>
          </a:stretch>
        </p:blipFill>
        <p:spPr bwMode="auto">
          <a:xfrm>
            <a:off x="395536" y="1412776"/>
            <a:ext cx="41148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doctorspiller.com/images/OralAnatomy/Toothbrush%20abras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3930030" cy="268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Wear – Attrition/Erosion</a:t>
            </a:r>
            <a:endParaRPr lang="en-US" dirty="0"/>
          </a:p>
        </p:txBody>
      </p:sp>
      <p:pic>
        <p:nvPicPr>
          <p:cNvPr id="1026" name="Picture 2" descr="http://www.doctorspiller.com/images/TMJ/Attrition600px%20-%20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39169"/>
            <a:ext cx="56959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缺</a:t>
            </a:r>
            <a:r>
              <a:rPr lang="zh-TW" altLang="en-US" dirty="0" smtClean="0"/>
              <a:t>牙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53029"/>
            <a:ext cx="8229600" cy="1420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23488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按牙齒數目劃分非居於院舍長者的百分率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5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5077"/>
            <a:ext cx="8229600" cy="24762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18448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非居於院舍長者使用各類假牙的百分率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(2001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年及 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2011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)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79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Nutrition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Food quality and quantity</a:t>
            </a:r>
          </a:p>
          <a:p>
            <a:r>
              <a:rPr lang="en-US" altLang="zh-TW" dirty="0" smtClean="0"/>
              <a:t>Habits, preference, appetite, knowledge, ignorance, money, ability to obtain food, skill to prepare food</a:t>
            </a:r>
          </a:p>
          <a:p>
            <a:r>
              <a:rPr lang="en-US" altLang="zh-TW" dirty="0" smtClean="0"/>
              <a:t>Ingestion – Mastication and swallowing</a:t>
            </a:r>
          </a:p>
          <a:p>
            <a:r>
              <a:rPr lang="en-US" altLang="zh-TW" dirty="0" smtClean="0"/>
              <a:t>Saliva, time for chewing</a:t>
            </a:r>
          </a:p>
          <a:p>
            <a:r>
              <a:rPr lang="en-US" altLang="zh-TW" dirty="0" smtClean="0"/>
              <a:t>Digestion and absorption</a:t>
            </a:r>
          </a:p>
          <a:p>
            <a:r>
              <a:rPr lang="en-US" altLang="zh-TW" dirty="0" smtClean="0"/>
              <a:t>Proportion of solid food is directly related to no. of teeth present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07904" y="2420888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Masticatory</a:t>
            </a:r>
            <a:r>
              <a:rPr lang="en-US" altLang="zh-TW" dirty="0" smtClean="0"/>
              <a:t> function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3717032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General health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07904" y="3717032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Nutritional status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632" y="1484784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Oral hygiene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012160" y="1484784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Dental care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84168" y="3717032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Socioeconomic status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55976" y="5445224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Dietary habits</a:t>
            </a:r>
            <a:endParaRPr lang="zh-TW" altLang="en-US" dirty="0"/>
          </a:p>
        </p:txBody>
      </p:sp>
      <p:cxnSp>
        <p:nvCxnSpPr>
          <p:cNvPr id="18" name="直線單箭頭接點 17"/>
          <p:cNvCxnSpPr>
            <a:stCxn id="12" idx="1"/>
            <a:endCxn id="9" idx="3"/>
          </p:cNvCxnSpPr>
          <p:nvPr/>
        </p:nvCxnSpPr>
        <p:spPr>
          <a:xfrm flipH="1">
            <a:off x="5148064" y="404019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2"/>
            <a:endCxn id="9" idx="0"/>
          </p:cNvCxnSpPr>
          <p:nvPr/>
        </p:nvCxnSpPr>
        <p:spPr>
          <a:xfrm>
            <a:off x="4427984" y="3067219"/>
            <a:ext cx="0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8" idx="3"/>
            <a:endCxn id="9" idx="1"/>
          </p:cNvCxnSpPr>
          <p:nvPr/>
        </p:nvCxnSpPr>
        <p:spPr>
          <a:xfrm>
            <a:off x="2195736" y="404019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11" idx="1"/>
            <a:endCxn id="10" idx="3"/>
          </p:cNvCxnSpPr>
          <p:nvPr/>
        </p:nvCxnSpPr>
        <p:spPr>
          <a:xfrm flipH="1">
            <a:off x="2699792" y="1669450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10" idx="2"/>
            <a:endCxn id="7" idx="1"/>
          </p:cNvCxnSpPr>
          <p:nvPr/>
        </p:nvCxnSpPr>
        <p:spPr>
          <a:xfrm>
            <a:off x="1979712" y="1854116"/>
            <a:ext cx="1728192" cy="88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43"/>
          <p:cNvCxnSpPr>
            <a:stCxn id="11" idx="2"/>
            <a:endCxn id="7" idx="3"/>
          </p:cNvCxnSpPr>
          <p:nvPr/>
        </p:nvCxnSpPr>
        <p:spPr>
          <a:xfrm rot="5400000">
            <a:off x="5495183" y="1506997"/>
            <a:ext cx="889938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圖案 50"/>
          <p:cNvCxnSpPr/>
          <p:nvPr/>
        </p:nvCxnSpPr>
        <p:spPr>
          <a:xfrm rot="16200000" flipH="1">
            <a:off x="4103948" y="3897052"/>
            <a:ext cx="2520280" cy="576064"/>
          </a:xfrm>
          <a:prstGeom prst="bentConnector3">
            <a:avLst>
              <a:gd name="adj1" fmla="val 14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接點 62"/>
          <p:cNvCxnSpPr>
            <a:stCxn id="13" idx="0"/>
            <a:endCxn id="9" idx="2"/>
          </p:cNvCxnSpPr>
          <p:nvPr/>
        </p:nvCxnSpPr>
        <p:spPr>
          <a:xfrm rot="16200000" flipV="1">
            <a:off x="4211090" y="4580258"/>
            <a:ext cx="1081861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H="1">
            <a:off x="2195736" y="422108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7308304" y="184482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Nutrition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Reduced no. of teeth cause malnutrition?</a:t>
            </a:r>
          </a:p>
          <a:p>
            <a:r>
              <a:rPr lang="en-US" altLang="zh-TW" dirty="0" smtClean="0"/>
              <a:t>Reduced no. of teeth is definitely a contributory factor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活動牙</a:t>
            </a:r>
            <a:r>
              <a:rPr lang="zh-HK" altLang="en-US" dirty="0" smtClean="0"/>
              <a:t>托</a:t>
            </a:r>
            <a:endParaRPr lang="zh-TW" altLang="en-US" dirty="0"/>
          </a:p>
        </p:txBody>
      </p:sp>
      <p:pic>
        <p:nvPicPr>
          <p:cNvPr id="3074" name="Picture 2" descr="http://www.zielinskidental.com/wp-content/uploads/2011/12/Partial-Dentu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39142"/>
            <a:ext cx="2855240" cy="2855240"/>
          </a:xfrm>
          <a:prstGeom prst="rect">
            <a:avLst/>
          </a:prstGeom>
          <a:noFill/>
        </p:spPr>
      </p:pic>
      <p:pic>
        <p:nvPicPr>
          <p:cNvPr id="3076" name="Picture 4" descr="http://ts1.mm.bing.net/th?id=H.480789480551416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56929"/>
            <a:ext cx="3556753" cy="25134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75656" y="134076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b="1" dirty="0"/>
              <a:t>Around two-thirds of NOP had dental </a:t>
            </a:r>
            <a:r>
              <a:rPr lang="en-US" altLang="zh-TW" b="1" dirty="0" smtClean="0"/>
              <a:t>prostheses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Need </a:t>
            </a:r>
            <a:r>
              <a:rPr lang="en-US" b="1" dirty="0" err="1" smtClean="0"/>
              <a:t>vs</a:t>
            </a:r>
            <a:r>
              <a:rPr lang="en-US" b="1" dirty="0" smtClean="0"/>
              <a:t> Demand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固定牙</a:t>
            </a:r>
            <a:r>
              <a:rPr lang="zh-HK" altLang="en-US" dirty="0" smtClean="0"/>
              <a:t>橋</a:t>
            </a:r>
            <a:r>
              <a:rPr lang="en-US" altLang="zh-HK" dirty="0" smtClean="0"/>
              <a:t>,</a:t>
            </a:r>
            <a:r>
              <a:rPr lang="zh-HK" altLang="en-US" dirty="0"/>
              <a:t>植牙</a:t>
            </a:r>
            <a:endParaRPr lang="zh-TW" altLang="en-US" dirty="0"/>
          </a:p>
        </p:txBody>
      </p:sp>
      <p:pic>
        <p:nvPicPr>
          <p:cNvPr id="75778" name="Picture 2" descr="http://www.northstardentalgroup.com/sheboygan/Services/Images/porcelain_fixed_bridge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524250" cy="2562225"/>
          </a:xfrm>
          <a:prstGeom prst="rect">
            <a:avLst/>
          </a:prstGeom>
          <a:noFill/>
        </p:spPr>
      </p:pic>
      <p:pic>
        <p:nvPicPr>
          <p:cNvPr id="75780" name="Picture 4" descr="http://ts3.mm.bing.net/th?id=H.4871868319991022&amp;pid=15.1"/>
          <p:cNvPicPr>
            <a:picLocks noChangeAspect="1" noChangeArrowheads="1"/>
          </p:cNvPicPr>
          <p:nvPr/>
        </p:nvPicPr>
        <p:blipFill>
          <a:blip r:embed="rId3" cstate="print"/>
          <a:srcRect l="8750" t="53333" r="7499" b="5555"/>
          <a:stretch>
            <a:fillRect/>
          </a:stretch>
        </p:blipFill>
        <p:spPr bwMode="auto">
          <a:xfrm>
            <a:off x="4143372" y="2428868"/>
            <a:ext cx="478634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74754" name="Picture 2" descr="http://ts1.mm.bing.net/th?id=H.4882004444512448&amp;pid=15.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46657"/>
            <a:ext cx="2736304" cy="2391108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47080" r="25588" b="19343"/>
          <a:stretch/>
        </p:blipFill>
        <p:spPr>
          <a:xfrm>
            <a:off x="2051720" y="4077072"/>
            <a:ext cx="3528392" cy="24591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25" y="1862154"/>
            <a:ext cx="3175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/>
              <a:t>常見</a:t>
            </a:r>
            <a:r>
              <a:rPr lang="zh-HK" altLang="en-US" dirty="0" smtClean="0"/>
              <a:t>問題</a:t>
            </a:r>
            <a:r>
              <a:rPr lang="en-US" altLang="zh-HK" dirty="0"/>
              <a:t> </a:t>
            </a:r>
            <a:r>
              <a:rPr lang="en-US" altLang="zh-HK" dirty="0" smtClean="0"/>
              <a:t>-</a:t>
            </a:r>
            <a:r>
              <a:rPr lang="zh-HK" altLang="en-US" dirty="0"/>
              <a:t>從病人的角度看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 smtClean="0"/>
              <a:t>牙痛</a:t>
            </a:r>
            <a:endParaRPr lang="en-US" altLang="zh-TW" dirty="0" smtClean="0"/>
          </a:p>
          <a:p>
            <a:r>
              <a:rPr lang="zh-HK" altLang="en-US" dirty="0" smtClean="0"/>
              <a:t>喪失功能</a:t>
            </a:r>
            <a:r>
              <a:rPr lang="en-US" altLang="zh-TW" dirty="0" smtClean="0"/>
              <a:t> (</a:t>
            </a:r>
            <a:r>
              <a:rPr lang="zh-HK" altLang="en-US" dirty="0"/>
              <a:t>嘴</a:t>
            </a:r>
            <a:r>
              <a:rPr lang="zh-HK" altLang="en-US" dirty="0" smtClean="0"/>
              <a:t>嚼</a:t>
            </a:r>
            <a:r>
              <a:rPr lang="en-US" altLang="zh-TW" dirty="0" smtClean="0"/>
              <a:t>,</a:t>
            </a:r>
            <a:r>
              <a:rPr lang="zh-HK" altLang="en-US" dirty="0" smtClean="0"/>
              <a:t>說話</a:t>
            </a:r>
            <a:r>
              <a:rPr lang="en-US" altLang="zh-TW" dirty="0" smtClean="0"/>
              <a:t>)</a:t>
            </a:r>
          </a:p>
          <a:p>
            <a:r>
              <a:rPr lang="zh-HK" altLang="en-US" dirty="0"/>
              <a:t>影響外表</a:t>
            </a:r>
            <a:r>
              <a:rPr lang="zh-HK" altLang="en-US" dirty="0" smtClean="0"/>
              <a:t>儀容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Focus on Prevention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782" y="1417638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預防 </a:t>
            </a:r>
            <a:r>
              <a:rPr lang="en-US" altLang="zh-TW" dirty="0" smtClean="0"/>
              <a:t>Diet, Self </a:t>
            </a:r>
            <a:r>
              <a:rPr lang="en-US" altLang="zh-TW" dirty="0"/>
              <a:t>cleaning</a:t>
            </a:r>
          </a:p>
          <a:p>
            <a:r>
              <a:rPr lang="zh-TW" altLang="en-US" dirty="0" smtClean="0"/>
              <a:t>及早診斷 </a:t>
            </a:r>
            <a:r>
              <a:rPr lang="en-US" altLang="zh-TW" dirty="0" smtClean="0"/>
              <a:t>Regular </a:t>
            </a:r>
            <a:r>
              <a:rPr lang="en-US" altLang="zh-TW" dirty="0"/>
              <a:t>dental check-up</a:t>
            </a:r>
          </a:p>
          <a:p>
            <a:r>
              <a:rPr lang="zh-TW" altLang="en-US" dirty="0" smtClean="0"/>
              <a:t>治療 </a:t>
            </a:r>
            <a:r>
              <a:rPr lang="en-US" altLang="zh-TW" dirty="0" smtClean="0"/>
              <a:t>Early </a:t>
            </a:r>
            <a:r>
              <a:rPr lang="en-US" altLang="zh-TW" dirty="0"/>
              <a:t>intervention</a:t>
            </a:r>
          </a:p>
          <a:p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4" name="Picture 5" descr="skelet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45" y="3302582"/>
            <a:ext cx="2764551" cy="1844912"/>
          </a:xfrm>
          <a:prstGeom prst="rect">
            <a:avLst/>
          </a:prstGeom>
          <a:noFill/>
        </p:spPr>
      </p:pic>
      <p:pic>
        <p:nvPicPr>
          <p:cNvPr id="5" name="Picture 2" descr="skelet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3302582"/>
            <a:ext cx="2846063" cy="1844912"/>
          </a:xfrm>
          <a:prstGeom prst="rect">
            <a:avLst/>
          </a:prstGeom>
          <a:noFill/>
        </p:spPr>
      </p:pic>
      <p:pic>
        <p:nvPicPr>
          <p:cNvPr id="6" name="Picture 2" descr="http://www.doctorspiller.com/images/Implant%20pix/Skull_edentulous.jpg"/>
          <p:cNvPicPr>
            <a:picLocks noChangeAspect="1" noChangeArrowheads="1"/>
          </p:cNvPicPr>
          <p:nvPr/>
        </p:nvPicPr>
        <p:blipFill>
          <a:blip r:embed="rId4" cstate="print"/>
          <a:srcRect l="27084" t="44931" r="6250"/>
          <a:stretch>
            <a:fillRect/>
          </a:stretch>
        </p:blipFill>
        <p:spPr bwMode="auto">
          <a:xfrm>
            <a:off x="2915816" y="4906564"/>
            <a:ext cx="2736304" cy="188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長者的口腔健康相關行為 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5469"/>
            <a:ext cx="8229600" cy="3255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91680" y="162073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檢查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口腔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習慣長者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的百分率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683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903" y="1600200"/>
            <a:ext cx="7182193" cy="4525963"/>
          </a:xfrm>
          <a:prstGeom prst="rect">
            <a:avLst/>
          </a:prstGeom>
        </p:spPr>
      </p:pic>
      <p:sp>
        <p:nvSpPr>
          <p:cNvPr id="6" name="左右括弧 5"/>
          <p:cNvSpPr/>
          <p:nvPr/>
        </p:nvSpPr>
        <p:spPr>
          <a:xfrm>
            <a:off x="7236296" y="5805264"/>
            <a:ext cx="648072" cy="2160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48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長者</a:t>
            </a:r>
            <a:r>
              <a:rPr lang="zh-TW" altLang="en-US" dirty="0" smtClean="0"/>
              <a:t>前往</a:t>
            </a:r>
            <a:r>
              <a:rPr lang="zh-TW" altLang="en-US" dirty="0"/>
              <a:t>的牙科</a:t>
            </a:r>
            <a:r>
              <a:rPr lang="zh-TW" altLang="en-US" dirty="0" smtClean="0"/>
              <a:t>診所類別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1890"/>
            <a:ext cx="8229600" cy="36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179"/>
            <a:ext cx="8229600" cy="3916005"/>
          </a:xfrm>
          <a:prstGeom prst="rect">
            <a:avLst/>
          </a:prstGeom>
        </p:spPr>
      </p:pic>
      <p:sp>
        <p:nvSpPr>
          <p:cNvPr id="5" name="左右括弧 4"/>
          <p:cNvSpPr/>
          <p:nvPr/>
        </p:nvSpPr>
        <p:spPr>
          <a:xfrm>
            <a:off x="7380312" y="2780928"/>
            <a:ext cx="648072" cy="2160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左右括弧 5"/>
          <p:cNvSpPr/>
          <p:nvPr/>
        </p:nvSpPr>
        <p:spPr>
          <a:xfrm>
            <a:off x="7380312" y="3068960"/>
            <a:ext cx="648072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78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262" y="1600200"/>
            <a:ext cx="7661475" cy="4525963"/>
          </a:xfrm>
          <a:prstGeom prst="rect">
            <a:avLst/>
          </a:prstGeom>
        </p:spPr>
      </p:pic>
      <p:sp>
        <p:nvSpPr>
          <p:cNvPr id="5" name="左右括弧 4"/>
          <p:cNvSpPr/>
          <p:nvPr/>
        </p:nvSpPr>
        <p:spPr>
          <a:xfrm>
            <a:off x="2483768" y="5517232"/>
            <a:ext cx="648072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左右括弧 5"/>
          <p:cNvSpPr/>
          <p:nvPr/>
        </p:nvSpPr>
        <p:spPr>
          <a:xfrm>
            <a:off x="3779912" y="5517232"/>
            <a:ext cx="648072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67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Focus on Prevention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757" y="1417638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預防 </a:t>
            </a:r>
            <a:r>
              <a:rPr lang="en-US" altLang="zh-TW" dirty="0" smtClean="0"/>
              <a:t>Diet, Self </a:t>
            </a:r>
            <a:r>
              <a:rPr lang="en-US" altLang="zh-TW" dirty="0"/>
              <a:t>cleaning</a:t>
            </a:r>
          </a:p>
          <a:p>
            <a:r>
              <a:rPr lang="zh-TW" altLang="en-US" dirty="0" smtClean="0"/>
              <a:t>及早診斷 </a:t>
            </a:r>
            <a:r>
              <a:rPr lang="en-US" altLang="zh-TW" dirty="0" smtClean="0"/>
              <a:t>Regular </a:t>
            </a:r>
            <a:r>
              <a:rPr lang="en-US" altLang="zh-TW" dirty="0"/>
              <a:t>dental check-up</a:t>
            </a:r>
          </a:p>
          <a:p>
            <a:r>
              <a:rPr lang="zh-TW" altLang="en-US" dirty="0" smtClean="0"/>
              <a:t>治療 </a:t>
            </a:r>
            <a:r>
              <a:rPr lang="en-US" altLang="zh-TW" dirty="0" smtClean="0"/>
              <a:t>Early </a:t>
            </a:r>
            <a:r>
              <a:rPr lang="en-US" altLang="zh-TW" dirty="0"/>
              <a:t>intervention</a:t>
            </a:r>
          </a:p>
          <a:p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4" name="Picture 5" descr="skelet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45" y="3302582"/>
            <a:ext cx="2764551" cy="1844912"/>
          </a:xfrm>
          <a:prstGeom prst="rect">
            <a:avLst/>
          </a:prstGeom>
          <a:noFill/>
        </p:spPr>
      </p:pic>
      <p:pic>
        <p:nvPicPr>
          <p:cNvPr id="5" name="Picture 2" descr="skelet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3302582"/>
            <a:ext cx="2846063" cy="1844912"/>
          </a:xfrm>
          <a:prstGeom prst="rect">
            <a:avLst/>
          </a:prstGeom>
          <a:noFill/>
        </p:spPr>
      </p:pic>
      <p:pic>
        <p:nvPicPr>
          <p:cNvPr id="6" name="Picture 2" descr="http://www.doctorspiller.com/images/Implant%20pix/Skull_edentulous.jpg"/>
          <p:cNvPicPr>
            <a:picLocks noChangeAspect="1" noChangeArrowheads="1"/>
          </p:cNvPicPr>
          <p:nvPr/>
        </p:nvPicPr>
        <p:blipFill>
          <a:blip r:embed="rId4" cstate="print"/>
          <a:srcRect l="27084" t="44931" r="6250"/>
          <a:stretch>
            <a:fillRect/>
          </a:stretch>
        </p:blipFill>
        <p:spPr bwMode="auto">
          <a:xfrm>
            <a:off x="2915816" y="4906564"/>
            <a:ext cx="2736304" cy="1886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常見問題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en-US" dirty="0" smtClean="0"/>
              <a:t>蛀牙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牙根表面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r>
              <a:rPr lang="zh-TW" altLang="en-US" dirty="0" smtClean="0"/>
              <a:t>牙周病</a:t>
            </a:r>
            <a:endParaRPr lang="en-US" altLang="zh-TW" dirty="0" smtClean="0"/>
          </a:p>
          <a:p>
            <a:r>
              <a:rPr lang="zh-TW" altLang="en-US" dirty="0" smtClean="0"/>
              <a:t>牙齒</a:t>
            </a:r>
            <a:r>
              <a:rPr lang="zh-TW" altLang="en-US" dirty="0"/>
              <a:t>磨損 </a:t>
            </a:r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缺牙</a:t>
            </a:r>
            <a:endParaRPr lang="en-US" altLang="zh-TW" dirty="0" smtClean="0"/>
          </a:p>
          <a:p>
            <a:r>
              <a:rPr lang="zh-HK" altLang="en-US" dirty="0"/>
              <a:t>鑲</a:t>
            </a:r>
            <a:r>
              <a:rPr lang="zh-HK" altLang="en-US" dirty="0" smtClean="0"/>
              <a:t>配</a:t>
            </a:r>
            <a:r>
              <a:rPr lang="zh-HK" altLang="en-US" dirty="0"/>
              <a:t>假牙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853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蛀牙</a:t>
            </a:r>
            <a:endParaRPr lang="zh-TW" altLang="en-US" dirty="0"/>
          </a:p>
        </p:txBody>
      </p:sp>
      <p:pic>
        <p:nvPicPr>
          <p:cNvPr id="1026" name="Picture 2" descr="http://www.exploralasalud.com/wp-content/uploads/2009/03/cari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152128" cy="1271314"/>
          </a:xfrm>
          <a:prstGeom prst="rect">
            <a:avLst/>
          </a:prstGeom>
          <a:noFill/>
        </p:spPr>
      </p:pic>
      <p:pic>
        <p:nvPicPr>
          <p:cNvPr id="1028" name="Picture 4" descr="http://heydentist.com/wp-content/uploads/2012/07/Dental-Caries-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512293" cy="3398144"/>
          </a:xfrm>
          <a:prstGeom prst="rect">
            <a:avLst/>
          </a:prstGeom>
          <a:noFill/>
        </p:spPr>
      </p:pic>
      <p:pic>
        <p:nvPicPr>
          <p:cNvPr id="1030" name="Picture 6" descr="http://detaapritantia.files.wordpress.com/2011/09/ca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4114800" cy="2609851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827584" y="177281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b="1" dirty="0" smtClean="0"/>
              <a:t>蛀牙 </a:t>
            </a:r>
            <a:r>
              <a:rPr lang="en-US" altLang="zh-TW" sz="2800" b="1" dirty="0" smtClean="0"/>
              <a:t>= </a:t>
            </a:r>
            <a:r>
              <a:rPr lang="zh-TW" altLang="en-US" sz="2800" b="1" dirty="0" smtClean="0"/>
              <a:t>牙齒 </a:t>
            </a:r>
            <a:r>
              <a:rPr lang="en-US" altLang="zh-TW" sz="2800" b="1" dirty="0" smtClean="0"/>
              <a:t>+ </a:t>
            </a:r>
            <a:r>
              <a:rPr lang="zh-TW" altLang="en-US" sz="2800" b="1" dirty="0" smtClean="0"/>
              <a:t>細菌 </a:t>
            </a:r>
            <a:r>
              <a:rPr lang="en-US" altLang="zh-TW" sz="2800" b="1" dirty="0" smtClean="0"/>
              <a:t>+</a:t>
            </a:r>
            <a:r>
              <a:rPr lang="zh-TW" altLang="en-US" sz="2800" b="1" dirty="0" smtClean="0"/>
              <a:t>糖份 </a:t>
            </a:r>
            <a:r>
              <a:rPr lang="en-US" altLang="zh-TW" sz="2800" b="1" dirty="0" smtClean="0"/>
              <a:t>+</a:t>
            </a:r>
            <a:r>
              <a:rPr lang="zh-TW" altLang="en-US" sz="2800" b="1" dirty="0" smtClean="0"/>
              <a:t>時間</a:t>
            </a:r>
            <a:endParaRPr lang="zh-TW" alt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Caries </a:t>
            </a:r>
            <a:r>
              <a:rPr lang="zh-HK" altLang="en-US" dirty="0"/>
              <a:t>蛀牙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416824" cy="29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僅餘牙根</a:t>
            </a:r>
            <a:endParaRPr lang="zh-TW" altLang="en-US" dirty="0"/>
          </a:p>
        </p:txBody>
      </p:sp>
      <p:pic>
        <p:nvPicPr>
          <p:cNvPr id="1026" name="Picture 2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79"/>
            <a:ext cx="4824536" cy="36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828</Words>
  <Application>Microsoft Office PowerPoint</Application>
  <PresentationFormat>如螢幕大小 (4:3)</PresentationFormat>
  <Paragraphs>139</Paragraphs>
  <Slides>56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1" baseType="lpstr">
      <vt:lpstr>細明體</vt:lpstr>
      <vt:lpstr>新細明體</vt:lpstr>
      <vt:lpstr>Arial</vt:lpstr>
      <vt:lpstr>Calibri</vt:lpstr>
      <vt:lpstr>Office 佈景主題</vt:lpstr>
      <vt:lpstr>老人科牙齒健康 </vt:lpstr>
      <vt:lpstr>PowerPoint 簡報</vt:lpstr>
      <vt:lpstr>Dental/Oral Structures</vt:lpstr>
      <vt:lpstr>PowerPoint 簡報</vt:lpstr>
      <vt:lpstr>常見問題 -從病人的角度看</vt:lpstr>
      <vt:lpstr>常見問題</vt:lpstr>
      <vt:lpstr>蛀牙</vt:lpstr>
      <vt:lpstr>Caries 蛀牙</vt:lpstr>
      <vt:lpstr>僅餘牙根</vt:lpstr>
      <vt:lpstr>PowerPoint 簡報</vt:lpstr>
      <vt:lpstr>症狀</vt:lpstr>
      <vt:lpstr>六十五歲至七十四歲的非居於院舍長者 </vt:lpstr>
      <vt:lpstr>PowerPoint 簡報</vt:lpstr>
      <vt:lpstr>PowerPoint 簡報</vt:lpstr>
      <vt:lpstr>預防蛀牙</vt:lpstr>
      <vt:lpstr>Stephan’s curve</vt:lpstr>
      <vt:lpstr>PowerPoint 簡報</vt:lpstr>
      <vt:lpstr>預防蛀牙</vt:lpstr>
      <vt:lpstr>一般口腔護理用品的含氟化物比例和使用指引</vt:lpstr>
      <vt:lpstr>Prevention of Caries</vt:lpstr>
      <vt:lpstr>牙周病</vt:lpstr>
      <vt:lpstr>Biofilm 生物膜</vt:lpstr>
      <vt:lpstr>症狀</vt:lpstr>
      <vt:lpstr>牙周病 Periodontal disease</vt:lpstr>
      <vt:lpstr>症狀</vt:lpstr>
      <vt:lpstr>量度牙周袋深度</vt:lpstr>
      <vt:lpstr>Disease Progression </vt:lpstr>
      <vt:lpstr>六十五歲至七十四歲的非居於院舍長者</vt:lpstr>
      <vt:lpstr>三十五歲至四十四歲成年人 </vt:lpstr>
      <vt:lpstr>PowerPoint 簡報</vt:lpstr>
      <vt:lpstr>PowerPoint 簡報</vt:lpstr>
      <vt:lpstr>預防牙周病</vt:lpstr>
      <vt:lpstr>按刷牙習慣劃分尚有牙齒的長者的百分率 </vt:lpstr>
      <vt:lpstr>半數或以上的牙齒有可見牙菌膜覆蓋的長者的百分率</vt:lpstr>
      <vt:lpstr>Tooth Brushing Technique</vt:lpstr>
      <vt:lpstr>清潔牙齒鄰面的習慣</vt:lpstr>
      <vt:lpstr>在使用假牙的長者中</vt:lpstr>
      <vt:lpstr>Denture Hygiene</vt:lpstr>
      <vt:lpstr>牙齒磨損  </vt:lpstr>
      <vt:lpstr>Tooth Wear - Tooth Brush Abrasions</vt:lpstr>
      <vt:lpstr>Tooth Wear – Attrition/Erosion</vt:lpstr>
      <vt:lpstr>缺牙</vt:lpstr>
      <vt:lpstr>PowerPoint 簡報</vt:lpstr>
      <vt:lpstr>Nutrition </vt:lpstr>
      <vt:lpstr>PowerPoint 簡報</vt:lpstr>
      <vt:lpstr>Nutrition</vt:lpstr>
      <vt:lpstr>活動牙托</vt:lpstr>
      <vt:lpstr>固定牙橋,植牙</vt:lpstr>
      <vt:lpstr>PowerPoint 簡報</vt:lpstr>
      <vt:lpstr>Focus on Prevention</vt:lpstr>
      <vt:lpstr>長者的口腔健康相關行為 </vt:lpstr>
      <vt:lpstr>PowerPoint 簡報</vt:lpstr>
      <vt:lpstr>長者前往的牙科診所類別</vt:lpstr>
      <vt:lpstr>PowerPoint 簡報</vt:lpstr>
      <vt:lpstr>PowerPoint 簡報</vt:lpstr>
      <vt:lpstr>Focus on Prevention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Elderly dental Problems</dc:title>
  <dc:creator>Aa</dc:creator>
  <cp:lastModifiedBy>Vincent Ngai</cp:lastModifiedBy>
  <cp:revision>183</cp:revision>
  <dcterms:created xsi:type="dcterms:W3CDTF">2013-04-29T15:47:17Z</dcterms:created>
  <dcterms:modified xsi:type="dcterms:W3CDTF">2016-06-20T22:53:52Z</dcterms:modified>
</cp:coreProperties>
</file>