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81" r:id="rId4"/>
    <p:sldId id="284" r:id="rId5"/>
    <p:sldId id="285" r:id="rId6"/>
    <p:sldId id="286" r:id="rId7"/>
    <p:sldId id="292" r:id="rId8"/>
    <p:sldId id="289" r:id="rId9"/>
    <p:sldId id="293" r:id="rId10"/>
    <p:sldId id="283" r:id="rId11"/>
    <p:sldId id="294" r:id="rId12"/>
    <p:sldId id="291" r:id="rId13"/>
    <p:sldId id="257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95" r:id="rId30"/>
    <p:sldId id="297" r:id="rId31"/>
    <p:sldId id="296" r:id="rId32"/>
    <p:sldId id="298" r:id="rId33"/>
    <p:sldId id="279" r:id="rId34"/>
    <p:sldId id="299" r:id="rId35"/>
    <p:sldId id="300" r:id="rId36"/>
    <p:sldId id="301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597ED4-6F95-4A0C-86F9-748BB8F92CD1}" type="datetimeFigureOut">
              <a:rPr lang="zh-HK" altLang="en-US" smtClean="0"/>
              <a:pPr/>
              <a:t>8/5/2015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9D9E2-1820-4DA6-A43C-1BB0B8AA1A5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407975"/>
            <a:ext cx="5995189" cy="3441768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zh-HK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蘇子謙醫生</a:t>
            </a:r>
          </a:p>
          <a:p>
            <a:pPr lvl="0" indent="222250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</a:pPr>
            <a:endParaRPr lang="zh-HK" alt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zh-HK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香港大學臨床腫瘤學系</a:t>
            </a:r>
          </a:p>
          <a:p>
            <a:pPr lvl="0" indent="1524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</a:pPr>
            <a:endParaRPr lang="zh-HK" alt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altLang="zh-HK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altLang="zh-HK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altLang="zh-HK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2015</a:t>
            </a:r>
            <a:endParaRPr lang="zh-HK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7175351" cy="1793167"/>
          </a:xfrm>
        </p:spPr>
        <p:txBody>
          <a:bodyPr/>
          <a:lstStyle/>
          <a:p>
            <a:r>
              <a:rPr lang="zh-TW" altLang="en-US" b="0" dirty="0">
                <a:effectLst/>
              </a:rPr>
              <a:t>中醫癌症調理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38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6512511" cy="1143000"/>
          </a:xfrm>
        </p:spPr>
        <p:txBody>
          <a:bodyPr/>
          <a:lstStyle/>
          <a:p>
            <a:r>
              <a:rPr lang="zh-HK" altLang="en-US" dirty="0" smtClean="0"/>
              <a:t>調理情志</a:t>
            </a:r>
            <a:br>
              <a:rPr lang="zh-HK" altLang="en-US" dirty="0" smtClean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42976" y="5000636"/>
            <a:ext cx="660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/>
              <a:t>身心</a:t>
            </a:r>
            <a:r>
              <a:rPr lang="zh-TW" altLang="en-US" sz="2000" b="1" dirty="0"/>
              <a:t>性治療原則</a:t>
            </a:r>
            <a:r>
              <a:rPr lang="zh-TW" altLang="en-US" sz="2000" b="1" dirty="0" smtClean="0"/>
              <a:t/>
            </a:r>
            <a:br>
              <a:rPr lang="zh-TW" altLang="en-US" sz="2000" b="1" dirty="0" smtClean="0"/>
            </a:br>
            <a:r>
              <a:rPr lang="zh-TW" altLang="en-US" sz="2000" b="1" dirty="0"/>
              <a:t>重視身體治療與心理治療的協調性和統一性，全面提高機體抗癌的生理免疫與心理免疫功能，消除恐癌情緒，改孌癌性性格</a:t>
            </a:r>
            <a:r>
              <a:rPr lang="zh-TW" altLang="en-US" dirty="0"/>
              <a:t>。</a:t>
            </a:r>
            <a:endParaRPr lang="zh-HK" altLang="en-US" dirty="0"/>
          </a:p>
        </p:txBody>
      </p:sp>
      <p:pic>
        <p:nvPicPr>
          <p:cNvPr id="24578" name="Picture 2" descr="http://www.ohsu.edu/xd/education/schools/school-of-medicine/departments/clinical-departments/psychiatry/research/images/la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810000" cy="4162426"/>
          </a:xfrm>
          <a:prstGeom prst="rect">
            <a:avLst/>
          </a:prstGeom>
          <a:noFill/>
        </p:spPr>
      </p:pic>
      <p:pic>
        <p:nvPicPr>
          <p:cNvPr id="24580" name="Picture 4" descr="https://encrypted-tbn1.gstatic.com/images?q=tbn:ANd9GcR4A_2QWuFkhnAWvMp9t4k3gfMalZKXMrSAVLSos1ZzQIa9A2QJt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81676"/>
            <a:ext cx="4429156" cy="3658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459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42774" t="19791" r="17382" b="9375"/>
          <a:stretch>
            <a:fillRect/>
          </a:stretch>
        </p:blipFill>
        <p:spPr bwMode="auto">
          <a:xfrm>
            <a:off x="1500166" y="1571612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348" y="57148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zh-HK" altLang="en-US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調理情志</a:t>
            </a:r>
            <a:br>
              <a:rPr kumimoji="0" lang="zh-HK" altLang="en-US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HK" altLang="en-US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285852" y="1928802"/>
            <a:ext cx="6096000" cy="3886200"/>
          </a:xfrm>
        </p:spPr>
        <p:txBody>
          <a:bodyPr/>
          <a:lstStyle/>
          <a:p>
            <a:r>
              <a:rPr lang="zh-TW" altLang="en-US" sz="2800" dirty="0" smtClean="0">
                <a:ea typeface="新細明體" charset="-120"/>
              </a:rPr>
              <a:t>飲食</a:t>
            </a:r>
            <a:r>
              <a:rPr lang="zh-TW" altLang="en-US" sz="2800" dirty="0" smtClean="0">
                <a:ea typeface="新細明體" charset="-120"/>
              </a:rPr>
              <a:t>調理是</a:t>
            </a:r>
            <a:r>
              <a:rPr lang="zh-TW" altLang="en-US" sz="2800" dirty="0" smtClean="0">
                <a:ea typeface="新細明體" charset="-120"/>
              </a:rPr>
              <a:t>一種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藝術</a:t>
            </a:r>
          </a:p>
          <a:p>
            <a:endParaRPr lang="en-US" altLang="zh-TW" sz="2800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24584" name="Picture 8" descr="http://www.kickboksenrotterdam.com/img/taich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7472715" cy="4032448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428728" y="785794"/>
            <a:ext cx="6512511" cy="1143000"/>
          </a:xfrm>
        </p:spPr>
        <p:txBody>
          <a:bodyPr/>
          <a:lstStyle/>
          <a:p>
            <a:r>
              <a:rPr lang="zh-TW" altLang="en-US" dirty="0" smtClean="0"/>
              <a:t>食療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62899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0114" name="Picture 2" descr="http://www.cfs.gov.hk/english/multimedia/multimedia_pub/images/multimedia_pub_fsf_29/multimedia_pub_fsf_29_02_Food_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83842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4013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02" name="Picture 2" descr="http://www.washingtonpost.com/wp-srv/nation/daily/graphics/diet_042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6956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7114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zh-TW" altLang="en-US" sz="5400" dirty="0" smtClean="0"/>
              <a:t>你琴晚今朝食左乜</a:t>
            </a:r>
            <a:r>
              <a:rPr lang="en-US" altLang="zh-TW" sz="5400" dirty="0" smtClean="0"/>
              <a:t>?</a:t>
            </a:r>
            <a:endParaRPr lang="zh-TW" alt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4800" dirty="0" smtClean="0"/>
              <a:t>一齊分析下</a:t>
            </a:r>
            <a:r>
              <a:rPr lang="en-US" altLang="zh-TW" sz="4800" dirty="0" smtClean="0"/>
              <a:t>!</a:t>
            </a:r>
            <a:endParaRPr lang="zh-TW" altLang="en-US" sz="4800" dirty="0"/>
          </a:p>
        </p:txBody>
      </p:sp>
      <p:pic>
        <p:nvPicPr>
          <p:cNvPr id="103426" name="Picture 2" descr="http://asiasociety.org/files/systems-thin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680520" cy="3510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3485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熱氣食物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391025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6" name="AutoShape 12" descr="data:image/jpeg;base64,/9j/4AAQSkZJRgABAQAAAQABAAD/2wCEAAkGBhQSERUUExQWFRUWGB4aGBgXGBcYHhwYGBwXGBwaGhcXHCYgGBkjGhUXHy8gIycpLCwsFx8xNTAqNSYrLCkBCQoKDgwOGg8PGiwkHyQsLCwsLCosLCwsLCwsLCwsLCwsLCwsLCwsLCwsLCwsLCwsLCwsLCwsKSwpLCwsLCwsLP/AABEIAMIBAwMBIgACEQEDEQH/xAAcAAACAgMBAQAAAAAAAAAAAAAFBgMEAAIHAQj/xAA/EAABAgMGAwYEBQQBAwUBAAABAhEAAyEEBRIxQVEGYXETIjKBkaFCscHRBxRS4fAjYnLxFVOCsiQzg8LSFv/EABoBAAMBAQEBAAAAAAAAAAAAAAIDBAEABQb/xAAqEQACAgICAQQBBAIDAAAAAAAAAQIRAyESMUEEEzJRImFxgZEzoULB4f/aAAwDAQACEQMRAD8AKfk1Kl4noaxOq8EiVh1dniew3daJ6cIGBH6lbQVk2STZ2oFqGp3jznSVs9S/HZSkXAuYlLZPmaQYVdElKAJqsTaCn7xSvHiFRDCnSBE22FQd4XLNFfFHKEn2w/8A8tLlhpSEpHSB1pvhSsyYEonZxotcTTySl2xsccUTTrUd4gM+Ipi+URhG8KGIIXZbWmAb0gvaSU1BhaVQYhplBe77cZqGUkhQ5FoZHqgJadl7ssQDekaS0ZpLmI5S2LVcRbxvyg0gWVlSNEsIv2SdgZy+5iAKADEvHqkYQwGZgo62C96Ld5WBE9LiihkYT51nUlbKDEQz2eYU1PkIsWq7kz0tkoawcoqe/JkZcNClpzMbyjXkIy2SFSlELHTn0iKWqkTPQ5bLCVxakqBTzgfj03i1KXXkIw1l+TNIpnvF+yJ7RgkhzvAoHu8zFqXRgPhjYunsXJBGfYVo8QPXT1iOVOKTrE9iv1SQBM7yX8/3jZaZcwrKS2w6/SKOMJbg/wCGJuS1JE8u2ImJaYkKHMQPvThrGnHZiAR8OvkYKTLAlMpq4hkdyYhSpUo4Xr94f+UVU9oWmu4ipbpMyWoLmHu6gx7b7WiYU9mWNIb7fd6LTLKTQn+ecKtvuMSUBTd5PvBOPlDIzT77KVqQqRMExZdMa2u1InT0BBYxHe15Kmy04kFqOYtXhYUokpmoHeAcQH7DP3PZ0kWWYFqLpMQCYJ0/uKZxWIbwtsychBWju0cxcvGSmShM2WKhso0HopWm4ZgWRiOceRdXes5RcIoYyD/Ez8gtbL9UqjsNhAqbaSY17ChUtWEfeIxeoFJct/7lRC03ubGql8UehbiK6FEEhomu2zLnzChOeZOgG5hjl8Iyx4piieTAQMYOXRspqPYprW1SfSNjNGEF6wXvfhooDyziTqNYApWNBlAyi49hRakTzJppF+6rrVaFMmiR4lbcusaXNdfbzGVRIqo78hDgCiSUSkJwg6Cn+4bjx8tsDJkrSNrNckmSlICQVbmpiWdhCsLV5RpNmnFRj5/SKKZ0zGcRGDRortLSJqb2ypeViBxCo1cQrTL5XImBC6pORMNnbupTHLMNCZx3MAlJUBVJ9oRJJ9D4OtMZLHeqVajoYticKuc8o5jdd/GlXhwu2+AoAODCm2uxjiu0HEzQkl43TPKa5iKgnBs+kbonPnnGptC2i9apSZ6WUOhhTtiOyUUqPQwZWpjnFe3S0zEsRXeOk+X7hRXH9gdZyCCr0iVJqBvE9mueasDDLVhG4b5xparBMlOpaCNtR6iFuEvoPkvsmlTHL6CLtmW46wLsmnvF7t8I5mghbOLWam0EbSgysXxadI1CWAHqY9mLqG1oI4EKWS+SVPN8Kcqa842tlvSsDCcy5PygXMaids48SrCcnKvZtYd7864sX7UbtF6TayDF+alFoQUK11gWlLfzeN5aylVIZDI4AygpFa8buEqSULbkd/3hZs1gmzJB7+R+UdAmpRPlmWtqhq/ynWFWfZF2AFCklctXgWK+R2PzirtXEGMvD7IJd4y/yxSogEBj1gVYrrmLkYsZLGnSLPDVilzu0JGZNDpGsq8/yypkgJJAqOhjEM86GKw3hL7NLkO1fKMhJlhCg7kOSW2qY9hfKguBYmqUWdZLaGN0EqIAqYwTNcoI3JZiZ6XbC3uP9xGtsa3SGu5buTKltmo1Udz9o3nqY55jKJsFeQ9P3jW02YFSdCR/KRalrRJe9lSTbUgFL+HN/wCVhVvezhM4qSzGrc4a5l0OhbUUcqwm38VS1gLdyIXki62MxtXobbms+FCQNaqMXkSilS5pFGYDWB9wTFGSlWRIH86Rdt9rKQkJLknrBJ0gGrZFLmJAJqCdTziiUhAJNTu+flEN629aUORhcsB94hsktXZuo945PSBbDSJSDmks/wAoUeMZipjSkDEtZAA/mkNRWEhRxaZc+UA+G7EqbPVPNQCUgfMxkTWFOF/w0s8lAVNT2s01JV4R0GTe8Mc657OGHZJA5ACLsggpZso1WcQyh9iKFW/7oVLSVynwj4c26Qk2TiOciYQapJzMdWnEJISdQ1eUcU4vtH5e1rRoTiT0ML4W9DYy+x/s8/tglIzJyGsOF2XSmSMRTiWczt0hc/D241S5AnTScaw4B+FOg6mGW12zAgrNCS2eYjoxUdsyT5aRenWkAVLDWKalJW/e7p0LEGA0y3LWspAGADN29OcQ2i2OcKS5Ge7fWN94xYie87gQAVSzhVsMj5QvWW1F8StMoLLt5Yt0IML02f3m0BeJcvF7Q/Ha0wzKtp11izZ7QFKJ2oIALnMl3zoImsmKWNxm4hQfEPj5/KMQqpV5CKlmtuOgzPyi2ureggLMo8wkd5PpFuROCuoziupbAt0HWI5ktg6aEV6wSlxMasJylurNh9BF+zAKxJUykZcusA5NpySaKMFLNawhBBBfQjQxZhyK7J8kXQq35ck6z2kKkf8AtTKEjRWyhoTA+zyly7Se2Y4hQ/SOh2K0BQKVVfN4SfxIu9aeyKXwlTBY0P6TsWy3aKtTjyRkZNPiwbbLOjGpmZ4yIBwio17RUexmhn8nlrQs4Rh1rDHwyoGbRqJ+ogdeN0zZHjScO6S4/aJuCFjtZvkK+ZiGCqWxsncdDz2nPXrFW0W4JLlQp09HiWUXYvStIgVZEKBdnfNhFaJdAq33qoYSCxLemsUb9ackFWaCH6HOCF5WdK1pwmo0FXG55QAvpfZJmqVQgt1EBK0MjTD91TAUAZDM9NInvG0YS+JgBkIXeHZhWTXNQP2EHreEELGIYjpmYBbCkqZH22JIMtlakr0PnEc9JUjvFyf0xklGA4EswDkGpJPyjRaiVJTk5YAZesbL6MRUttiV2KghC1qZ2SCo+gifgjhufKs/9ZPZkqKmJDtnVnY8oIT7cJGFKSS9aUfcv/KRLJvQKUc5ajrU06/tDYwSWxcpNhaTL5gEigyPoaxqZJZnKujCKqLxJUR2RrTEdf2iFN5DFgEtsFaEjPkM84Kkgdk1tASRiBbSn1jnnENwC1XlIxCiQSeYSQR7x0Gw28FZDzDr3jT7NEyZso98JTi/UUgkdCBkesZVPs2/0JpZThSHamRGggZeEjEvEsshIoncxYlXhLWc6nflsU0+sVrdZJc6WwJS3v5GAe1oJaYAt1uK1YUjCAct41mTQS4Ac0LUIie1koaWCQRqwNDz2gPedu7MElid4kadlS6N7dawkBAJfTUvtBK6uDpkwYlnAM2zPntEHAPD5nKNpmjuv3Enl8UdBWsZDTPlD4YrVsRPJTpCXbeEVgOhWMfpZvd4FYjLBdw2aTDvaSSSElv4NIE2q70WpYS4cVCxoNQd4yeJeDY5H5B1w2NUwnAKnPkOcMSbmSnxlRLaMG+pMXbJZ0SAEJGF/MnmfvET45hU9E06q68svWNx4IxX5bYE8rk9dA20XexJQSoJNQRX9/KKSpwBz5n6Qctq+4MHeydiAcOp6/OFfiDEkhTHCo1L6gP609oXmwpbiHjnemWkWkEv8ZyfQD6RcTbcZyYO3VqOH0hTl2xRPX2TBqxzgupdkhktE6k1pDpRDJXVxpBGVPRMQZc0BSVBiDV4CyrWDQ0UMxtyiZCq89Ipx5XF2iecL0zebw3PSWlKllHwlRUC3Ng3J9YyLiLzIDV9Y9iz3sf0J45Ps2tYBTgmZKz2hckWMSZhQAGeihqOe50hlUF4e8QTrR+lNYGXtLKpaimqkB8mPMNzgJryHF+Cku+MLBx9I8mXm6TRI26c4UhbwpRq5zMeT7cV90Fk6n6CJubKOCGGz2wSwSg4lHM7n7QF4jvALkjGpsamU4y0y9YrzLQCnClRSBqKZGIZvD9stapfZSFmWFAlayEJYHTGQ/k8MhJydAzSirGbh9KZaZeFyXZ9tH6wwY6kjCNzmT5xRk8OTpaapBr8Jc+kRC14ZneDGudGB5HV4yTaYKpojtqkJK1AMVZkZvGt2KBXRyyTU+n1i1ZLlm2gYnCEHJRq43Cdflzi5ZeHRLWVCeFUIYpbNjniO20YoybTZrlFKiG1LIllVMScqZfwQHOYXi7zUghe9qVKBExnVk1QWbXXM+0CJdolroFMf5lDLASDM22KQT3lAAOK0OjN7xGb2dDgJZWZ8JP75xTGKgcECjmp9PKIDMSVEHIZeVYVza6GqFhQXuwA7wS2RYvtkcogVePdCUqZv1OH3zgevvTEKGQGenz3iPGA1Xqc4z3GEoIJWie4GECmTH69Y0mXvNAHfLU2oaZ65t7wJWs1POmnJnHNoklza577eh33gOTC4oN2q2YpRWQ2EYuoaobkf5WMuTg1Cymbae+vPAScCQQ4DfERzipZJRm/0Rq56BqmHOTZQlHUucQ/jRTiXLbJsj46RLKYClBkGDUHJqRFPtL0BbQ0HvHlrnBCSpR6PVvTSBRtCwHWQAKgpNFO9Kw1uhaVle+LThASkAbgHTUiCfDdiAlY2YrqdyB4R6ac4XZSDaJ6UpZjVZGiBmH5ksOvKHBNoAOEFNBWlAOvQQuO3YctKiTsakks42FPPUxQt9iSpITUhiSxIO9N4jtF4qU7UdWFI33LH+U5xWlzJnaEhQCQTif4hkADoQ0G5J6BSa2QTZrMhDpIqHGgz0gFf1oUmUoLUPE4GwBo/MiGKZQKJJISO6X0OhG432aEfiWatSWLYiRTmDX5Qmeh0NkFlnOK5n5QYsNow1FWoBuYWbJaWooMrLpDBdihhfQZfeIpIq8B1CAxHxEuSN+sTSJuhIxDOK0m0BKXz0A3MeykaGpzJ5wN0Kqy+Z20ZGSsLDEtIOoOcZD9iy+qWlCsRxEq1z82AoPOPCnxOuiqBJOR5HrFa0klJLklOiHT0+UZZJ6VeJBBFWLO+9HcxfYg5XxTJMi1zEOUoLKSP7Vh2fkXHlFRN5BKemj/AHhu/E+xCZZ/zCWxSc9CZaix64VEHzMcru229pPQklku5fKkB7fIb7lHXeB7lC2mzgCTVKTknmRqv5R0VE8nwjzP2zhJ4RtkuaoFKi6QRgNM81UhqmN4q5ZVPOOTpaAkrey1apmVQD7euhgZeF3y7SQmZQgg4gWIH6QdXr848XawWBdi+YIL+gJ5xl3SU4F4qqWovkfD3Qz6N841tMBKgitZSwSUhI0ZmAFAIHzLXjWpJS4GuXorOI1pWmgYp3/Z6QOtF4gKUhzTnT9oB5PsOMPot22yomyjLU6gcsWhFQQRqDrHN75scyxr7zlOi/u2Xyh7TaKMHHU/x4ydKTMSUnLTIsfqDGXyDX4iLZbyxhgpiN4vi2qAFQPMEftEN+8GYe9ZyOaHYH/FXw5ZGnSE+0392aiiclSVDNJBHrSo+cB7bfQ73I+R3NtVqW5FvkGiPtyXolvMDyrSFqw8R40koYNvR8svWNBf0xZOHQ1flyyjvaa7OWRPoZlzah2J5E/IHOJbLIISVFQwhLhinLYjpAKx2paZpOLJII1g3Z1GacJCEgkYsAqpjkaUH7xsYpdgyb8DRckwSpaSwJUkFW7moDnIAfOGAWwJQVqdjmCygdmaBd2Sw4WoEEZa02b/AHF2aorOqQMjTCRzH05Q5PWidq3s0TeOMjumoLHQdRvAi/7bhSEipq529euUb2+8gg4UkuTU5+uwgNhXPmos+eM98j9AqW2oPcQqUr0NUa2NHCNiAlJUQ0yZ31ck/C50DVbcnaC8yxJWCQaH9NSem8TS8KAEANTQUGw9BFW2WkFWDfrkNSxDQ6KSVMQ227RDPsxCcQSymwoCjUA5k8+kC+yKcQlqUS4JCqA5ux8/aLc21BUwAlICS4c1pQFI8jltpEc4iYoKHhTUKTruDtAyoON+SlaLQEILgsqqg7gk0P1PnHPb/vLFaGJYJdj1NH/7QPWHO97WKkGqXzydiB6EN5wk8M3HMtapk6b/AE7MVFl6qagTLBzLM6shzNIX2mNWhjum4hNQhc4YiapA7ownJyKlxVg2ecHpt3Sh8FP7VKFfMkN5RTtVuUogVShIASBoBQOdYnu5T0rAVH6G02TTrtKR2iO8AKJyI3I0U3L0inJvFIAJ09yYabCcJAUWZj58tnqIRr7lgWmYEEYQe4Bkl6k+pYQGXEkuSAhJt8WElWNCi61KxHNiw9I8gPKmrADBxoYyJOBRb+xstVTVRCRmBmTpFaZfKThUAVDIKDU89Y3tynSX2qD0b7RQVNaWO6nFoGAYRfyJVEi4jUV2e0IXhZUtYSdfAT60HpHELNKZQId+W0dovqe8tSSaKGHJy6gQSGzzgtw7w9Ls8lAlSsJUnEpXxE5jGc+TZCKMMnTFZEtCv+Hl9J7TswMK1ozIyAIdj6Z7Q4Wy+QyQHUqrpGVNCYHcX2BkylJ7iw6sQ0Oj0qNG1hLn8bgrKZx7LY1KSWqyhV+u+Zhc4u/xGRae5DJel4F8/IU/nvBDhO+O0K5Sj3k99L6jI+YLH/uhHnX1LUCoLSoclCnoawOst+TUTkrky1HCa90jEDQjJ6g57tCYRnex2Tjx0domWlywLtQ7wMtElKyrd6kZiIruvuXMQlaS+Lu1DKSoCqVj4VdfKhESKQSp6MHr+3WMkKiUZkspZjiG/OJbPanYjr10rGnbPiNKFgdCNjEapIBxDLWATob32X7SEqSxBD6jfSuhhevvh2Vau5NQ5CQULyU+tR0fzgvZ57hxntu315x6o0ATqCx2JhnJ9oDj4Odp4Km2cnAe0TWmSg9Msj19oqybKULZQIfMEMf5SOmFLhlRSt93IWjvgHY/bn9oP3W+wVBJ6FRc1IDgB8n6coO8NyGQCo1avmXy9oUL/SuSQM0KLJVzO+ys4arnngnvVA+EOa6Ppkx845x0FY5SZ4GYfJhkxjWda1LcKOHYAg56wKFsqcIZ9y/sHihabxIev/1+59oyweJvaFykLUssVsQrdQ3bIN9OkN/DNzCSkTVA9rMTqXwp8QR1yc6kbARzqyn8xaJUg1BLqA1SkFRB1qzecdLtdvwjNzlyf/dIOC8g5PoszrVn3jUsH0ctSNVrwJUokB/YdYCC1ugLW4dif/zu7lm3i9OXjQFEEAfDnrTLONbAoo9ok4FYK5a0FaEZZPpFaapMpLIdOKmdHLtRqN9I2tNoIXhSGGulOW8U7JZTaFmWqiE1mKp4T4UA7qL9ADuIVybdDqrZDIuxM55s8tISaIDgzSWq+iHxDm3nFmdacVSAlKQyUJoEgZJAGQAbKLt+SysAUTLRTDpTbbT0gGbWclBv9/6jn9BwVqzfEa7vF2wOFPp9P9tEdjsZVs/3z6Zwz3VZESwVKajM4yOh/m0EoNs6U1FEF42/sZZmLzSlwnJ16Bh8I16RzxFs7RSlOwd1Hc7dBFfjDilVonqlpP8AkdkvRI8szEl32NWBKkh0p06akbRmTejMapWwqhSyHGFI0BZ4yN5c1DDE5OtDGRPTGksq9SZswHIAEP8A4v5ZkQPtN9oDKNS3oDWENXFRyClN0840lWszVJQnEpSlADRyosBXmYrWFk/uRQ7cOy12+2JPe7KXXqrIegKj5COrSZJauuQ2H0pAPhW40WOQEOMRDzFNmc26VPtFpd5qWrDLSrAPEpi50pRvccooVRVIQ7k7BXEVoxLUQpglOCvPY6ftHJ+N7AzAfDn1MdSvHBLcqP8A8YIVXmdXz5RzfidePETqX8jQfT1hKlU0O43BoKfhdwons/zM0OVnDLBDsP1DYnfYc4dJtzhK1UFSkpbVQDkdCE/OPODxgkBKQ6AKHYthA9nfrDALGFpGIZMQeY1PKMlJydgKPDQt25a5ZSpAQUqAd6F9KnPNmzivYbyxKUkglb95BIBSDqN008Xyg/bLvJGAgFy9a0z38UAbZdYUx7wIJZT4Sk5NTLrrC5d7DjVaLs2zsBLCaVLvEEucXIUAAMukLs/iOdZV9nPGNKicMyofcEZBQ2puInTfktSO6/zO0C4VsOL8MMKADYaE0fav89Y3lTwRQeTenTKBpvB00YGjDlQVHtHn5xLEksxrzbJqwFBl2ZbAhnoDvm+bHQDOBdvvJLFCCx0av8zPrE8q3DCSaa6a+ogDeN6YVAykgqFE/wCQB71MykENpXlBxVnUEeIbqnTJPYoCQogMlZDlw5JLEBn9ekaWS67TISFTZaqAVSyh6pfLnA26p60nEt1q1JZR94P2bi3sFjvFjmFApHSoYQ2mkdLDJbopTb+SU0NeWEfQQEtd7AAlxi3qfnlHQjedjtRHaSQ5+LAlWf8AcnvDrC7xb+GCJiFTLItWIV7MqxJUNQl+8lWwJUDlSCjGLESco+BFubiMy7dKmYiwVhUf7Vd0/MekdzM8KS9C4pHzp+RPQR0O5OOjgwTB3snGTNn7QzIlqhcLfY2y7y75BIASpVSAc6198sgR5XrXamAKljCdQo5cqfysLFm4gQScLYmcczq58h6Rrb76SUp7oc90JD6nJhmH0hDG0EjaO1UJMpRUpbAF8gTUvsAC5hnlyESJYlJ+HxE6qOp/uPtQRS4buVchHazWE6YPD/00fp/yOZ8hpW0ZY21due8Yo0c3ZFOlFXwkgkU+vtECLmBNQQKudByp89o3nT5hBwgvkGqerRfu65lqShUwkEZ5V6irVgkm30c3S7J7Dc6JYFXgHx3xILPZ1pQxmlgNkk5FtSA6vKJuIuI1SlGTKGFvEs56GhyA5xyW/wC8/wAzNzdKXq5LqOaidf5vBc90jlBvbILpkBRLFyC53V5w4XVaFAjB4sig7b9IU7BdayoYKHfLz5CHiwSwBQ/5zNT/AGp5xJklu0VVSoIfl5Y8WerOz8oyLkqzrwiqU7JZ2Gld4yM5MXo4fNu4pVRJIPtDBwLdqzbZREtSghWJTAnDQsSTQd5vSLFosJBYkBtwREl1XuqzLISQQopdjs/XcxXHM2LliXg6vOtJBZ/L6k/SAF4W+YoVJHIUArnzjX/lQpPiYgVFR6wKttpBO4b9XtzgXKzoxo9mEqJJ3IpmftkD5QpcYzQlJGpI9AR7lvaDtovEpSQAEcx94Q+JLbjUEirFyd9vr6xuKPKaNyvjBnZ+ALViTm4IcdGT9/eG7Ce85xH4U6DZ9zHMPwct2JC0mpSkDzcfMN6R1CaNRqznkIJrjoQ3eytaXIFRiQxPX/TwLmqT2mfdWMuYgvMZy2odRO2Q84GTrpWVDDpkTkz1BjHYSoAX1cibRKmImUBBZy/eHhUNiD8zHLLJY7UhymXNZNCcCiKUZ2j6FTdSXxFLkCmLL0+piaclbljRqbPtSDjpUY5WzgQvtcs/1JaknJ2KT6HOLEzitCMPexOHoMWF9Dsr1zjs16WdM+UpE+WgpOYPepuDmD0jlXFn4XdmkzbKorlgOUKqoDdJHjT7xvGHk7nIX7XxaFaq6MRF+5bUFS5ajmVTPV0/QCFtF1wxXLYMUhUsFlhWND0GJmZ+YHz2jHwXQ7DKUZqUhks8oAUAaNzPSB3kv6ejQvWK/CHSp0qFCDQg7ERLPvcrOBAK1KyADvDD21JSV+DWfbBJmY5Dy90jI+WUP3B/EYtIZTBQz+8LF38EKmVnzMH9ktifNRoD0Bhhuvh6zWckoMwEiuJQPszQLi2QeohGXwBXF/4fWhVoVOsqEzETe8uXiSkheSiMRAIV4qHMmEm9uFZ9mLzZS0PkW7o/7xQ+sPN+37PsaiUTFKlHZRp1BenSLnD3GyJ7pWAos1QKg6ENUc4yScSHg12cn/qjJWWrD2pHUvwx4VKUC22hiVD+iGyDkFezqyGwc6xT4y4PCQJ0pDIPjSBQPksDQaEZAjnHRuwCJcuWjwpSABoAkAAwKlYElXRFMmFSuXy2jJNkBPeY+uRjxA0jcoyr5RqACVmly05feJZ04mgHdavXSKEjIknCkVJhW4q4saWoIOFAo7sVcuQO+eeUE8lIyOO2JnHt+KnWqZLlvhoCR8VMhyrAOzSEy2xM+23Xcx7LXiVi/Uaq5nQbCLq7CKCYM8lp+oiOcy+EaCV3ALS4ok0JHiVyHKGBEwy0g4MRTkhIJCRuW+KIuC+EFrXjWohCciKf6MdJnrCA9PUCDw+n9xOT0hObOoS4rYkSr0kEArUpKtQ2RjIKWyX2i1KCSxOwjIF4Uv8Al/r/ANN5L6/2K0+yk9yYkkDwzAHLbKb5wr33dKWISoMPY/Yx068LrXLPeDjQj7iAVuu1C30PP75QG4M6MlI5rLvlco4V1ampp9YtHiSU2RHkftBe8uG8yUBQ3pASdcA/TDVkg+wuMvBStV64vAD1UwHoM4oCwE1JqYMi5CMkt5RXm2JSS7QxZEviA8bfyGT8J7QJdrWj/qS6f5IIP/iVR2ETiA7OktTZ8/SOC2G39lMROl+NCgSN2zHmHHnHa7pvWXPlhaDRQqPKOcr2KlDiE8Th05ncRiVqfUU03iFaxUsdB5biKi7zwzQgkgKHd2jOQNBGfMISS+g9YgtFpUhI3OkbdtiDEecUrxUvuFNWzrGNhJEc60YiFkM2RBr0bKIC6DjluUGqkjNJ3SNRuIhvJZUEghnNYr2uYtDdnoHjFNhcBW40uJMuYJktOFMx3GgXmW5HOFBZXKX2kvMZpOojqN9y+3sqyfGkYxsVDTk4jnM2yE+I9APvHSfF2Mh+SotFci3JDqwzRQHJQ1rooA7vGlkuidY5vaKOOWzBYDMTRiHo4f1gPaLBV0uCP05+sELJxIuWky54C5agx/U2XnDIy+v6NTcGO9hvgEZiJ5l4AisKyLASkTLKozAfhJDtyJ1GxirPvIyx/WC0f5JKfcwSnZXCUHtsK3zaE4c4X7vuSdiMyUhVCCGCg7nQtDfcF2owiaWKiHSFVAG7bwRVfCwWLECGJa2USjHJ+KCt0cQESk9sghgxxBiNPMQasNvlzRQtoBT6QBstvSpLkNygJeywFvIUZcx6fpVyUOe8dwR58/TbfEfUIdQAD1zYtTNyMo1nCRKftZjq2FG5UgFZOJFLu5U1JwTEAhQOhSWIJ+sItu4yRVROKYcgKs/PSAlJpUkSRhbdsbeJuKEhOEHBKGmqvPOOY3peCrSqlEJ8I+p3MRErtMzHMNPZI5B4tSyhFAXO/wBhCJOt+SnHAjuqyzUqwJTiScwdtztD7wxw/wBqoJS5AqpZySP7XzMCLmkhRCd9N/8AIx0BS58mUJUmVkKqolzy5aeULhH3pW+l9G5Z8FS7Ccy3IkpEqUl1ZAc9zFY3HNmKEyZMFMkio84hulOCWordM05uzkbJbKL0i2LYCWyU9Kvyitzi6U1r6I1Fr4/2UZpYkGclxsT9BHkFf+GBqoJc5vn5xkD7cvEX/bD5w8s3lzCkV78vbaB14XGlYxyqjVOohV4V41V2EpU8+MCunntDrZ5yV9+Upj7GOklLTF7jsTp9jwqduoOv2MULRdiFOQcBG9G67jmI6BPsiJ1FAJX7GF28brVLLKDDfMRJPE478FEMl6Eu2WQitVMKpBY9RuIp4JStEPzUVH0hvVdgP6T1pEU26G+Ae32hVjkxQtV3FqU9ExlxX6qyLwkug7F8J36bwctV1nQfKF29bmObM3MCGY5/Zso2jocriArCShQII6v5iILbxEpBBLEc2p5xypMyYlwkrSd0PXqBSIZ1qtDVUepA+sUKF+RDVeDu11X4ifKxyjiYspObHWNrfMCUko9OccU4P4hmWK0Y3JQthMFS43HMOfeOvm95cxAOId8U59I7JGugIs9nWgiXiNTyimLeWJZokM1GEofyesUZlolp+LyeEtjUjLJeKlqOIMnKurwOHDmABU4LAVkiWnEojcnJL+Z5RaM+r6DIQOm3TNKCtJmADMgqYeeQg4yj/wAlZzTvTo34luaXKRKVKQpAWKvXbMnJW4hPt93A5llwy2Wz2uayAVLRsp1eY1eCsrgScunZnfFMZIHrGyfKd40FGoRqbOd2AzZCsSHBGex67w5XfxbItCDJtQ7MqoFGqeXe0PURFaroMskTE4TsR/HEBLYhOLDhbmfoID3Lf5IP27+I3z7tnS0jC8yUAGWhjTmkV9HEVJdqfOsDLltU6Q3ZLIT+k1B6J08oPK4qlqIFpkoUdxn6hj84ZHKuh8M08emrMmWv+mw/eF+87zGIHUfMQ1WmySp0pSpAUkpamYrlQsfSFuy8IWier+ojskg1JIJPQCGqXIJZ4bfkuWK8Guq0zFUNoWphu7Jp6Ewly7KlFVemsHuJLdiUmRJDSZNAf1L1P09YFfkCrMEwuc6JIQt2TSZJUz91OjZRcXYQpk4e/oU/WJLnuSZVyyNjV+gjoXD3BxwgqHZI5+NXR8hE9SnKobGSnHGrYucO8NKKkpU61H4E0A5qMdfOBIAcBgwHIRWsF2IlpwyxhGp1PUxvMuzuljUjOPU9NgeJNvtnl583utfQEvKyyps5Kkio2piPPkIt/npclgtQxmgA0i1dVzlAxLNdPvEy7nlkuUgnc5wMMUpN5H2bLJFfgujTCTWPI3N2zB4VsNA37x5FNsTr7PnJdgmGyy5nalKSnuIGQS1H5nprDDwfxIuRZpZKnqruk1YKIDekDV0u+TWpQD0BdoGWe7EzLKiYp3OIADIMojKIHLu/s9FRTr9jtdw8USbUhwdWPJQzHWGFUwFDLGJO8cF4XvVFnss0LWQtUw4KE0CUh6Dd/SG/gv8AEEzMaJhBwN3twX05EQfV/RO4dDpb7gAGOXUesBSjCS9Rqkj5HSGix24LDyzTaI7RYkzXYMraJ54k9x/oKM2uxWmWaWQ6acjQjqPrAW3WEpqnCrUhVT5bwz2qwFJ7yfrFQ2VJyb0iNprVFMZCdMSleTnyCYoz7Alq4R1Lw5Wq6xy9IEW26UtmPeOTY7kmKs67ks4JV0yjeyW6dIolLpBfCTkd0nSL3/FTZa+5hwnQn6RtMsJ19Bp5w5ZKBcEzazcXSlKxHEhfNL+VIltPEMo1Y+QZ4HruhJL4XMbm6ARk3WOc4MxQkg7w5xKErKzIStDMApiyqMag/wAMHrRxPPmhjgCf+nh7pGz5wm3Vdq0q7hDavlDVYrufusVk5APGe/JfjFgyxRu2HLm4ylDuTJPYn+wAp6sGPsYLKvaXMPdmo8zh/wDKKFh4QWaqwoG2Z9vvBRPCkgJZSSvmS3o0ehgyeoa3FV/RFljhvT/7Ib44WTaEJai0gsTkQdH+sc5ttygkpUlwC2dQesdAPBZxuiaoS9EFSy3k7GCf/wDNWdKQFBzuSR7CkLzYJZpWlT+w8WeOJVdnI5dzGW/eJirarpeusdP4h4VAlhchJp4g5NNw8IF43dMBxB1Aaajyjz8uOeKVSL8WWORWiG5bROknMFOytYLW2+psx0jujXC7+sULECoZHzitbVTRRNBALLLqwnjTZbuS4pUycErU1CWGpFWfSjw3IsthSGwoB0d0+5zhRuy0OQwKZgqCNxzjqV0yk2uSO3SkkUIbXemUW+kyKVwpX+pJ6mPCpNuilw1JkF1JSjE7D4j5coMTZJdyr7Rbs1jlyktLQEjlGs60EJJwvyj08cfbjuv4PPnPnLQsotEztTgJcahylvlDTYseF1kE8oF2ZC5q60GoygquSrIUEIwJuTlboPO1SXk2Up8ogm2ZbUUxjT8+UHCpNTk0Xw5zoIqtS0Ipx2BzZ5u/vGQXZI0EZCvY/Vh+9+h8jXjMLJDlgkNXkIOXUf8A0ieqvnHkZCM/x/kvxfP+D24pCVSZ5UkKISGcAtVWT5RrwYK2j/FPzVGRkLydS/gOPcR6/D2epyMRYHcx0RZyjIyNfRNL5MmvFLo8oVJyaxkZCPU/IPD0ZY6oPWKFvQGVQZRkZE7HrsX0FkxPLSC7xkZCmPIp+Ub2FAOgjIyON8GSw01hSOm8Iyx2DsHfNq+seRkVei/yk3rP8ZY4gmEWeYQSC2YLRQtE9XZeI+EanlGRkezPo8vH8izdE9RAdRNNzBK0Coj2MgjZfI2shzhAv5LWhf8AlGRkef6//Gv3K/SfNlFYyitNFYyMjxD0l2WLvQHyEP3C47qoyMir0P8AlJvWfBhwRpajSMjI+hPHXZVu3xGCaoyMgMfQWXso2dI7RUWlxkZHQ8mT7I4yMjIY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398" name="Picture 14" descr="http://0932573155.tw.tranews.com/images/Info/Y011500000001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899926" cy="2924945"/>
          </a:xfrm>
          <a:prstGeom prst="rect">
            <a:avLst/>
          </a:prstGeom>
          <a:noFill/>
        </p:spPr>
      </p:pic>
      <p:pic>
        <p:nvPicPr>
          <p:cNvPr id="16400" name="Picture 16" descr="http://pic4.nipic.com/20090721/1722173_111440075_2.jpg"/>
          <p:cNvPicPr>
            <a:picLocks noChangeAspect="1" noChangeArrowheads="1"/>
          </p:cNvPicPr>
          <p:nvPr/>
        </p:nvPicPr>
        <p:blipFill>
          <a:blip r:embed="rId4" cstate="print"/>
          <a:srcRect l="11331" b="5804"/>
          <a:stretch>
            <a:fillRect/>
          </a:stretch>
        </p:blipFill>
        <p:spPr bwMode="auto">
          <a:xfrm>
            <a:off x="4364558" y="2204864"/>
            <a:ext cx="3521293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78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熱氣食物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7522" name="Picture 2" descr="http://www.racegame.org/drama/life/choco/choc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977778" cy="2808312"/>
          </a:xfrm>
          <a:prstGeom prst="rect">
            <a:avLst/>
          </a:prstGeom>
          <a:noFill/>
        </p:spPr>
      </p:pic>
      <p:pic>
        <p:nvPicPr>
          <p:cNvPr id="107524" name="Picture 4" descr="http://4.bp.blogspot.com/_nRyPbDiIMvk/Sr5ZqEcvlgI/AAAAAAAABL0/Li87bs73r1U/s400/005HJ99F09BBCE5BCB302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1594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熱氣食物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8548" name="Picture 4" descr="http://big5.ifeng.com/gate/big5/imgres.zhongyi.com.cn/ifeng/uploads/news/4/2010-07/xinlashiwu.jpg"/>
          <p:cNvPicPr>
            <a:picLocks noChangeAspect="1" noChangeArrowheads="1"/>
          </p:cNvPicPr>
          <p:nvPr/>
        </p:nvPicPr>
        <p:blipFill>
          <a:blip r:embed="rId2" cstate="print"/>
          <a:srcRect r="2680" b="14460"/>
          <a:stretch>
            <a:fillRect/>
          </a:stretch>
        </p:blipFill>
        <p:spPr bwMode="auto">
          <a:xfrm>
            <a:off x="179512" y="3933056"/>
            <a:ext cx="3216457" cy="2311169"/>
          </a:xfrm>
          <a:prstGeom prst="rect">
            <a:avLst/>
          </a:prstGeom>
          <a:noFill/>
        </p:spPr>
      </p:pic>
      <p:pic>
        <p:nvPicPr>
          <p:cNvPr id="108550" name="Picture 6" descr="http://static4.orstatic.com/UserPhoto/photo/4/3LN/00PM0I4944D2608462C0C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168352" cy="2370510"/>
          </a:xfrm>
          <a:prstGeom prst="rect">
            <a:avLst/>
          </a:prstGeom>
          <a:noFill/>
        </p:spPr>
      </p:pic>
      <p:pic>
        <p:nvPicPr>
          <p:cNvPr id="108552" name="Picture 8" descr="http://spaceresource.dadunet.com/artweb/20120502104005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604270" cy="2405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5621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096000" cy="762000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湯麵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6498" name="Picture 2" descr="http://pic1a.nipic.com/2008-10-29/200810298171073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240359" cy="2430269"/>
          </a:xfrm>
          <a:prstGeom prst="rect">
            <a:avLst/>
          </a:prstGeom>
          <a:noFill/>
        </p:spPr>
      </p:pic>
      <p:pic>
        <p:nvPicPr>
          <p:cNvPr id="106500" name="Picture 4" descr="http://www.51766.com/img/1001/1216800459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384376" cy="2333369"/>
          </a:xfrm>
          <a:prstGeom prst="rect">
            <a:avLst/>
          </a:prstGeom>
          <a:noFill/>
        </p:spPr>
      </p:pic>
      <p:pic>
        <p:nvPicPr>
          <p:cNvPr id="106502" name="Picture 6" descr="http://www.ufood.com.hk/imglib/upload/comment/rest/828114246793511867.jpg"/>
          <p:cNvPicPr>
            <a:picLocks noChangeAspect="1" noChangeArrowheads="1"/>
          </p:cNvPicPr>
          <p:nvPr/>
        </p:nvPicPr>
        <p:blipFill>
          <a:blip r:embed="rId4" cstate="print"/>
          <a:srcRect r="3906" b="25000"/>
          <a:stretch>
            <a:fillRect/>
          </a:stretch>
        </p:blipFill>
        <p:spPr bwMode="auto">
          <a:xfrm>
            <a:off x="611560" y="1556792"/>
            <a:ext cx="3444383" cy="2016224"/>
          </a:xfrm>
          <a:prstGeom prst="rect">
            <a:avLst/>
          </a:prstGeom>
          <a:noFill/>
        </p:spPr>
      </p:pic>
      <p:pic>
        <p:nvPicPr>
          <p:cNvPr id="106504" name="Picture 8" descr="http://pic.baike.soso.com/p/20090109/20090109120000-101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79650"/>
            <a:ext cx="2880320" cy="260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014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5474" name="Picture 2" descr="http://www.find-happiness.com/images/obsessive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35269"/>
            <a:ext cx="4896544" cy="5797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4961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foodpyramid_veg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6096000" cy="762000"/>
          </a:xfrm>
        </p:spPr>
        <p:txBody>
          <a:bodyPr/>
          <a:lstStyle/>
          <a:p>
            <a:r>
              <a:rPr lang="zh-TW" altLang="en-US" sz="2800" dirty="0" smtClean="0">
                <a:ea typeface="新細明體" charset="-120"/>
              </a:rPr>
              <a:t>寒涼食物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sp>
        <p:nvSpPr>
          <p:cNvPr id="4117" name="AutoShape 21" descr="data:image/jpeg;base64,/9j/4AAQSkZJRgABAQAAAQABAAD/2wCEAAkGBxQSEhUUExQVFBQVGBQYFxgXGBcVGBwXFxcXFxcYFRQYHCggHBolHRcUITEhJSkrLi4uGB8zODMsNygtLisBCgoKDg0OGxAQGiwkHyQsLCwsLCwsLCwsLCwsLCwsLCwsLCwsLCwsLCwsLCwsLCwsLCwsLCwsLCwsLCwsLCwsLP/AABEIAMIBAwMBIgACEQEDEQH/xAAcAAABBQEBAQAAAAAAAAAAAAAEAAECAwUGBwj/xAA8EAABAwIEAwYEBQQBAwUAAAABAAIRAyEEEjFBBVFhBhMicYGRMqGxwRRC0eHwI1Jy8WIWM4IkU2OSov/EABkBAAMBAQEAAAAAAAAAAAAAAAABAgMEBf/EACcRAAICAgICAgEEAwAAAAAAAAABAhEDIRIxIkETUQQyM0JhFHGB/9oADAMBAAIRAxEAPwDxVJNKUoAdJNKUoAdJNKSAHSSThqLHTGSVgonkpfhnckrQUylJXGgeSrLCi0HFkUk8JkWFCSSSRYUJJJJOwoSSSSAoSSeE4YUrQcWRSR+G4RWqCWU3uHMNJHvoij2YxX/su9MpPsDKXOP2V8cvoxkkXiOHVKfxsc3/ACaR9UMWIUkxcWRSSSTsVCSTJSixDpJpSlMB0k0pIAUJQie7S7tZ8jb4weEoRHdp+6RyD4wbKpBiIFJX0MKXEAAkmwAuSdgAk5FcAWnSldl2c7CVa4D6hFCl/c8HMf8AFn3MDzW52a7ICiWvrgOrGCyifynUOqcyOWg3XcU8ACSahLy4Dwk2Fr5Y3M/JZyn9G8MKe5dGTgexmFpsllHviNXVXakaw0ENF5191pv4M1zcv4XCRsDTZ8oajqDhTa1gHha2Bfl6XO6tFQnrrrv6bFRybNlCK6SOcqdlMK+W1MIGQB46Rc0X5eKCekLzntp2YGFe00395SeDlJEOBGrX7Tpe08rL2xp57fwa7rN4zwyniKLmVAJeYa6BIMWd1yn5SE1Jmc8afSo+eX0lAU1u8S4W+lUcx7Yc0wf1HMHYq/Adm69YZqVGo9t/EGkttr4tFpyOV0uznO7S7tdh/wBD4yQPw1SXEgWESATczAEDU2QuK7L4mm/I6hVzTEBjnT/iWgh3pKfJk8kcz3abu10PFuz9bDForUywvGYAlpMdYJg9De6zvwyORSpgApojCYB9Qwxjnnk0E/RdBwDs93xzPtTDgLauOpAnS267Whgm0mupUQRTcHWBdOYwJL77EBYzz1pG+PC5bOQwvYuQC+uxukwC6CYtqL3XTcI7J4anDiDUP/KHDn8MIJtUisKDhkblJZZ2t5ymcxOusbmNEacW+kQzTNmg66dDcdOcFc8sk32bqEV6NgPZoHAZQdoAA/0qqVUughvhImZFz0HLqsuriCXteASXAgNB8MG82OhDdDIUDRqUgM5mZgA6NEn1cLD+FQa2bdXD5gQ4BwOxAK47tD2SbBfRGV2uTY6/DyPyW7Rx5zyJymzL66SI5j2RjcW2oI0KqM3HoicYy7PHq1EtJBEEag29wqSF2vbDhV+9aIOjwPk76LknUl3QyJo4pwp0DQmhXmmo92rszcCmElaaabInZLgyuElPIknYuDNn8Mm/DrYNBN3C5zXkZP4dOMOtXuE4w6QWZYw/RdR2CwrRiO8eLU2kj/I2B9LorhHZZ1SDUPds10kx5bLfwnDsPRzd3Tc5xBEvcbjrlgCSNgsZZlE1hBtmqxrWve/KMzrzqYtaYsNLKxuIkwN9tZWdwPHsqOLdCJ9IIGWJv81pkEfCRbVohvzFlCypnbabJfiQYjaPe90jWG+ql3zQJLmnmBc+5lUsc95GRzRmnQAQBeXO19ldlqIacUA0kgiBvMHoChsJju9dGUzBi1hB0nRDY02FN1UueHNh0EtkmRby+a1adPui4S2bRHKAb9SZRyMcs44o37fQ2K4PRr5TWptqZD4ZFh0/5N6G1kU6gxt8xG3xH5AKv8YBrG3MD30VlLEyY29UOVnkTk5O2WU602BzARFjAj/kdT+isNUNgGxcYE2mBMA7qjEvgmCR1ywIPXf6qkYu1yHXAGkZjuPQn+FJSIohxrgtLEwK7S8NMtiQ4DdueZAO4EbLPd2HwBAmk5sW+OoCZ0m8E+XJbnfIU1D8TKjSQRqdtzBsCLi2oVKTBWYWP7LdzT/9OHuDQPB4ST5EFpnXUGVg4HHgNM+EN5/EHEmWuESIhdTw3tKKlaowxA+CJJsSDI9J0VXaDhDKjXVGgZspzgD4267fm/msLOcfZ2Y884upHCdoOJMqZRTAL7ibZg2LjMNAbeyP4e5zmOFS7WgNhzQJMayTfUJsPQYRApNy7FrQ1w5nMIfPVRqYZwGUHLm1LjJ3H5vXT9Fm2d6T7B61armDaTWlrLEQGagRld5Rt9ESx73gNdTdMixGa8GI533C6LgHZs1G5nTSZEDLbMT+YCYta8XXX4PDU6IhgA5kmXHzdr6CyXJESnXRwmE7JVnX7sjOPEXuDAOmX4jM32sr/wDobENPhfSI6OcD6eGF3Yqi0mZ2/RQbWymwOU8tj5Jc0Zucmedcd4FWFMiox0ZSC5sOEdS2w9V5o+ivpk1N1yvabsZQxIc5gFKsfzNs1x/+Rg5/3C/notoZEjKTcjwt1FQNFb/EuEvo1HU6jcr26j6EHcHmgzhl0JkWZRopu5WocMm/CqrY7MwUElqfhUkWxWdCaCbuFpmim7lMyAsPgi9waNSY6eZW7guEspumcxG50noPbmgmYjuS0huZ7jDRtBEEn7eSO7+19Vy5ZtukdGKKq2F4/EgBo8WpkjTS089UD3JzyWViBckFrmxrId4dL81e0sP58odtczHO0A63V2cU/FmGWddNdlz0dFj8PwlPNnbUYOoaGmPKBvOs+aNw3e3EteJBaRANjrLXGR5xqsTE4ik98Ct4pPxyBP8Axd/PNE0KNRl9ALyCCLb2QKzdw9Vo1be12iddzZRxGDLwSx1zPkTt5FBOdnabGCLxOhF4S4VjjdjjL2EiTuPvt6Ijka0zeOShqGEDa7Kj3FzwSIdMSPz5dJABjq7ojsRi5Jvv91iVcfOJIIPw2O3P7q6rU5HoROvULaO9nB+VLlOw12KHW319EbVzU6Re6wEWkF0uMXA0CxsGASS64HpfYeWqbieKAaBUJvpl1toDNt/WFdHIa1CuSBBIzCcpiAIgl3Lr1UKmIaHwPy+0mDKwsPjmkluaDqSYaco0AgWaNgq6OIJud0UDRrY/jgb4RJJtI1HOOv7LIqSxx7pwIdaHGQLc4sfvCmGNMuccpgRvaZgN3k3PpewVwLdgBdpnKGk5SCJAsmkPRj8GaaeKY4AtgnOCT5zc7+y7uhiQ7y/moXNw0kFw9f2R9KrH7fZEguyqpw/+v3dOBmNtYAImTHK/suio4WlhWHK3O7ckCYuTBAsL6b7ysprhnbVDhma1zS2JmbggzY3POyvxmJNSi/MWh5AIi2jgRflYLiySfSPTxvklfRt1a3gOSBbwxEC1gB9lnYSm5pc9ziXPAkEC0Db52ndQ4Yzu6YBMnV2+v7J674KSH1aQW2qCZkT5CffWFP8AEjy+XyKxzVg66XuY05Qh62Pn/f3VJE0bmIx0NJBuB/CgRxgWl0mSDF4MD9UFhMK6s3MRLdQJuOpt526rWwtbD0wRIDnXOW8zvKiUm9ItRilsy+1PBDjKTX0xNVmm2ZpN2lxtqZE9ea87x3Dn0nllRpY9uoP8uOoXp+KxVVropvc5puJ3HmNf0IWX2qwprYcViyKjCATZvgIMgg6mcseZXTgy/wAWc+bHXkjzvuk3dLRNJN3S7aOawEUUy0O6SToLN80khDZJEnYbeo3RrqaDxXxeQ+t/0WOV+JpBbMtjHOqBzwQQDe0TNvknxtdwu2Ok+sh3IaK2rWuDNjbyMkfogMXQLngm7QLgHL7uXKbk61SD/JVlCu0TIzA6h15990DUqjltAvJ8zzUaRJjlb/d/VIR0HesqNyvaI2y8vVDNoNYc7HlwadDpBOgvBPToqqdZhYB+YTIiQbxf6qD60wxsC4EDSDYg+6RVm7gOJBwNOnUGeDfSDHhzTPTmh6TyHTMVCBmAt4udraa/uh2UGGCALaQY+m2isbVaDLIJ/tdcf/Yb28wpa2UmNxOsQQ7kA4eUkOFvP5KzCvNSA26zcZVkGARNokOj3OnVG8BxBGHawmT5jSfhsBaI56rbH0c2b7NtzQxtrATfXWxJjyXO4zFNc7KDJv5Rz5f7R1fEmoconLcWMSBsqqnDHvqTdrYFzJESfhaLka6Ba2YKN9FeFwmaAYzuPyVlSgWuc0xDZkmwgX391oYHBF1QAPDjcEBsDW93dL6T7LXx3CmV2uFTNmYQGlrssggGDmbGpO9p2S5F/FI5d1e0wMokzoYi51IgEckQypMDc6deV/5stfE9mWMgMqkQBLXgE67uZYDbRZ2O4e2k0nK5obIDg4kS3qfLSx0TslwaKyVJtayC78u15akzJ8zeVFlXMYbBjX9PNJsSQbRx8uI9PPqtF9cBviA67E9FzdJ+So/ztbURr9dFp4dpd4nLka2d2N6NSnjs4sYUnuqFsnxRABOvkBuh2U9A1kkC173M2CM4fTlud1QNInLmAJFyPDAkEgwU79GnWwLDcMqVwS2o1usB0zaxMbXt6aKTez9WkM3fNB1uHZY/y1P+1ZicPUJNQZconQFoO0pYXiTmkT8LtYPzvoCoq9lNtdAdTEupvtDZAHgMzzjleNFoYV5LQAA2oDLQ7UCdCdj5qqtwZr3Z6Ly0mXEHmb205oZ+MJIa9rQWmCTIkXBzEX/0mu9g+tG03AZwHVJp5TcABwknlPXkrOK4YDDVGznJGm83MjXkFkCs6p4qZ2g+mkcttVpYBr4HeEkiwP7oj4uyZ3JUcQaSbulr4+mTUfmiZMx9fVDd0vVTtHntAPdJI/uk6oRumksLihAed9LabbldO5i5vj1Ah5MWP2AnyXLk2jeHZiYkl7XUySG3MCxg3BB11zILE0HBoLqpb4RMNJOlpg66T6qzGVIdazhJ1gZd5Hsmo1CdgGzaZzSdLcvNYW60a+9g2Ia9tMObViqctvyFmsc50n+FFMa5wn8xic2ny6aIlpDogt8MzYHXkdRp80NSrCAZ2kjUjXYDoU+VroTRZiGupxIsRY7J8A+5efhY1xAO5MAkkeZKlhuI03eFwL2i926bQL9UdjA1rA6mZ5xsBe4cfJS9Dorz5uosRlnca2H8nRWFzYh1p0sD9NvTnZc/xCkadQOpuPdvMEAkNEnVsaeXVarqZ0cdi4OHPk4IcfaAjisVYtbp1A+XIJcDw9RzopgvcTLWgTpqY+6t4XwariKgpjKCb3tAGrj0/ZepcLwNHBsimIsMzj8TiL3PLkBZVCPsibRxz+BVKTW1H+FwzANa3vAOr7wBqp8LpEVMrn5oa1z3RMybtb6xAnqdQrO1naqS6lStMhzmiSI3ga8lR2ee4sNR0mTIJu4gHcHXTX9BOlDj4xNHh9GKznZM8aBxAAc4zNzrroPotijVuScpte5dz1z7rC4fjS41HXAc8nxZcpiBDTPTf5o+pVJ8TmNPOwfbUgZUCk7YVhsWxxBGQRIALXAiLET+X5yFPB0B/Up1GNcx5JBBBY4HkDcEcr9EDhMEzVks6tc1wPm0uNvVFh5b8QI0u2Mrv7TB0PVNMiX0jmsd2d7svDCd8pJkZTpYnl9Fn/hHU/D4i0jWxH+113E3/wBMuhxc2SIF+ogn+R1XL4nFWhugA9oSM3HZji1YyTe4nlyXQ4RzWxmFjrpYc1hMqAPLjqSA10afzREVMQXOIkAHTqei5JSXo7YRo36fFmsMgAm/ivpfUT12hVYjFOe2QADrtJ6851WbToPacxb8IMiwN9yD6ISpiHOtpHqPmkutlnQ8OxDCBmdD+b7iDIjpMzKrqcNcwzMg3GUiPK/yWPQNmy6DEH0MbIkcRhjhrA+exb6q0hNhFfFPDSMxAEDLyg/F+3VW8RBNM1A45yGki3jiBERM2F/3XP0K8wL3IE8r3vuupwmGZlgZrCCbyNx53k+qXYF3DajcoAnPEkGx6o5tT9VhZnMqDN4jIh0gAg3EDValKuHGdNbAH7oBgnEKc1CY1j3hDdwtKqySo92vRjpI4X2AdwktHu0lVioOcxCY/Biowt31B5FaL2qOVZMo8s4lRc2pJaWx4XAiflr1SpYjLcTuN9LLvuMcFFbxNOV/sD5x9VyWN4NUZ8YqDqCY97hYOLRspJg2DcGyRJB2O38spPw9J15DC43LRrGkjY316KhlHJeXbSSeXO3VUvxjJgm/MAkesaKUOiurgoJDXkxBDmiXRydoDChRe9jpdJvOYiJvpE+sI9jjIIOqvNIuu/2t9knIpIGr0A9paAWQQYknw3mJ9Fc0EAATsBz/ANq2OSN4CwGu2RMS4eYEg/zos7bdD6R2HZ/BihSDXWqPAc87zs2eQHzlX1cZnDhHv+iCxmIJbYw6wkiRFpt/pBPxMb6LqUTmsz6XC2MeXAXP914vOnmi8TigBA2GlgI6ckLxHFtDC5xgaX5rPwmOpOllcPLS4gOnoNb9VVDuw7hdUtpg7HUTz5zIJvtojG1tvEOWxEbQPqomhTjwVROwMi217fNB4hrmj4gehII9gmJmgMVFi1odPxzJG1wToimY4kEPuDygfeVxnDONlziC0iCQ4mIsYs6xkrcZi2mwBcXdIHr0Q0CNuq1z8oaTYyetrA9P2XKdqMG6nVmTleA5t9NiPT6ELrMFTb4XbtkD11QPbdodRY4fld8nAyPk32WWSPia45eRxrXaSisM0Ag6gEHyOxCEY22vkiKRXCzqNc1HOFiINiRrb+fJVtZBNvXfVU4Wrl03/RFuFswuNxutouyWin8DLHPzQAY5Sd4jYJP4f4JBBIvP1mFayvmEOEbQjG5MjQImACQL6RMb3TWxNGTSwYfkMRfTS4tqugpVDTiAI9Dby+6AfQg87WO0dBNk9KxmD8vmnH+xP+grEu/qzaNhHuisFS/noqKOHki0kCFq0KOUdVeOFsjJOkQLE2REZUoXYcpTkSRGVJAghzVHKrXKMLMojlT5U8p0gMHH9lqVQkgRO23pyWPX4GykYyX9/Zdso1aYcIcJCzcE+i1N+zgKlEA6AFUPHuug7QYFtOCASDN+RC56ufMnnp7rCejeO9lDijeBVP63/i77LPe0nWyswNfJUaTYTB8jb7yoh+pWOS0dLXr+/wBVnurconrf1IVuIcQVn9+NRM6rv6OUo4iTV8EyZBmSNL2Hp81LC0muawEXGvvLvVWYapldmJygyANydPQBE4nDbiA43idf3QBn4pgnwEtH9smEOGuP5z7lEvvaIcg8PgqveOJeCy8ACN7fJCSYBODbG0ggrfw1OQ0ht426WlYmHBkRK124mAGt1v8APml0AbVxhaWtabkg+nX3UO09ScOZ1LmC2mYE/KAfdRwlHJ4nXcfI+h9Fm9ose1zG02kGHFx9so+rvZZzemaY1ckYgHJE0yhafNXMBXCzrCWIqlUjogqVTnqjqQlVFiLG097GeRj5ojDUY2MAfPySw1ObAHp18gt/AcOOrxHQ6nz5LaMW+iJSS7MbI6NCB8kZhuEPeJJyDqCSfSRC6MAbJ4W6xfZg8z9AuGwgYIEnmT+2gVvdq2EoWq0ZN2U5Esityp4VCICkkrQEkCIOUCpuKgSoGJIFRlKUhkgUpUJSzIAVSmHCHAEdbrg+N41jMRVpEZA0jKdoLQded13eZcx2p7MfiT3lNwbUgAg/C6LC+xhRKKkbYWk/I5SrVHMEecfWypNbz9gfos/H8Pq0HZajHMPXQ+R0Polhnt3MHqD9QsXio7Pj1aOw4bie9p3+JlidLbH7eihWpXuNdxE+vNYtB5aQQYPn+uy1sFig7wuNybT9JH3+avHkT0zlyY3dopxfDw97XgkFrQC38pibxzlXMcdyict1W5mvJb2YUVGo0/EPUfZPTYNnH1E/ooso9VAPa0xNyY53QBPLDomx5WWpSAbGURI8zNxqhWUZGis/EAWJBPIdNipckilFstZDgSbNgztAi5J8lzvESwvimIYA0ADo0A/OUZxPHZhkFm6u9NllMdO8rlyTvSOvHjaVljCrGPv5KotVNRxF9vp5rFKzSjYp0w43RjKIaM2bKBPpGq5lnFntgCLT1R3CsFiMY4NE5BAc7RgGt+Z6araOIOFbkd5wDASGVs0hwlg6Ean02W5CrwtAU2NY34WNDR5AQrQuyEVFUjz5y5OyICknhOmQRTQppQgCMJAJ4TgJiHASTgJJkgz3KsuTPcqi5ZGhZmTZlSXqOZAy4vTF6pL1EvSAuL02dUF6iXplUSxdFlVpZUaHNOxE+o5HqvPuOdmjTd4DY6Tv6/qu+L1RiaQqNLXeh5HmFMr9GuPI4PR5WK1SkYMjodPT9kbQ4g06+E/L3C1eKYZrXFry31I+RWDWwLT/ANt48iR8isfGXapncpKa2jpMJxI2Drg6Onnz6I3vwNj7fuuHp1X0zBsOR0WhR46IvM/z3VVNdbMp/j/R0r8W0aCT5EfVUmu2czKbcx/MQJWfR4o0mAQfX6KyrjXATEeZgKHOZisasJNNzjLyT52+Q09kn4tlISYP9o3J+w0usCvxNxOsxy09eaEqVyTJMlEcbe2d2LBe2EVa5cbq2lSIguOXz19lnjEZdNef6Ji50y6ed1rx9I67rUejdxOZjC4Q4fSUHQwtaud45mzdJsr+E1y8hpEjfyC7PguAzGXDwjXqQTb2WaVOktnP+VOGN3FA3ZvsfTgVK0v/ALW6NPUxchdnTY1rQ1oDWjQAQB5AKtpUpXQtHkZMkpvZdKeVSHKQcqszLQVIFVBycFAixOoSnlMRNIKEqTSgRZCZKUkxGTUcqi9Re9VFyzLLC9RL1UXKOZAy0vUS9VlygXIGiwvUc6qc5RzJFD4nEhjXOdo0En0XDcT41VrEy4tb/a0wPU7+q7HFsD2OafzAj3C4nB4tlEkupd44aS6AP/HKb9Umd34sVTlVsGoYCpUuym5w5hpj30VeJwNRlnMcI6LXxPaqqfha1n/6PubfJYmLxb6hl7nOPX7DQIOuMsje0kikqh9NWwmIVJ0aNKQOW9U4bzursoRtLhFRwmItIkx6RzTc0uzFwUewbD0i4gASTpcD6o6twtzDD+UwDp6oSrRcww4EHr/LoqjjCYDjOgBO37LKbfaNHyq4iEN0bB5m5/ZVtpl5tJJ9VrU2g6iVo8PwsnK0DUdLdVisv0tmX+SorS2Wdm+DkTOpiTrA5BdrSAaABoEDhWBjYHr1KvFRdEY1t9nm5ZubthQepB6FD1MPVGVBIephyGD1Jrk0JoKDlIFDhymHIEXhylKpDlMOQImCpBVgqQKdiZckogpJknPPcoZlB7lCUqKLC5RLlAlMSihksyiSoyolKikxyVElJMSlRVkSsPiHAGvcXNdlm8RI9FtlQKVGkMkofpObHZnnU9m/uiKXAKTdczvMwPYfqtklUV6oa0uOgBPsijT58ktWc9x5zKcMpgNJHigRbb1K58BGVA+rUtdzj/PQLSq8KFJoMy46+f8Ax6Kb4qzu5xwxSfYNwzDhrgXa7ch181syshpWrWGU6zYQeYXLO3s5ZzcnbLyA4QQCORFvZc5Vw0kllhJgdNoK32usTyBPssugJRCTiOGRx2hcKcXEMOu36LscDSDB1Op+yxHcIloc05agu302K1MDWzsB0OjhycLELohFXdE55KflH/ppCoptqIRoKsbK2OULD1Y16FarGoEEterGuQwVrUCYQHKYcqGq1qZJc0qYKqBUgUUIuBUgVUCpgoEWhySrzJIEc49MmSVgJMkkpKREpinSSGRUUkkDIuUHJJJFFblnccP9F3m36hJJJmuH9yP+zL7Nj/uHfw391o10klL6NPyP3GYZ1WrX2TpLm/iyX2hnH+m7yKG4dqEklMR+jda2Ym91bh/+5U8qZ9Ydf5D2SSXYRHphwUwkkqMyxqsCSSBFrVYxMkglloVjUkkxFrU4TpIESapJJJolkkkklZ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19" name="AutoShape 23" descr="data:image/jpeg;base64,/9j/4AAQSkZJRgABAQAAAQABAAD/2wCEAAkGBxQSEhUUExQVFBQVGBQYFxgXGBcVGBwXFxcXFxcYFRQYHCggHBolHRcUITEhJSkrLi4uGB8zODMsNygtLisBCgoKDg0OGxAQGiwkHyQsLCwsLCwsLCwsLCwsLCwsLCwsLCwsLCwsLCwsLCwsLCwsLCwsLCwsLCwsLCwsLCwsLP/AABEIAMIBAwMBIgACEQEDEQH/xAAcAAABBQEBAQAAAAAAAAAAAAAEAAECAwUGBwj/xAA8EAABAwIEAwYEBQQBAwUAAAABAAIRAyEEEjFBBVFhBhMicYGRMqGxwRRC0eHwI1Jy8WIWM4IkU2OSov/EABkBAAMBAQEAAAAAAAAAAAAAAAABAgMEBf/EACcRAAICAgICAgEEAwAAAAAAAAABAhEDIRIxIkETUQQyM0JhFHGB/9oADAMBAAIRAxEAPwDxVJNKUoAdJNKUoAdJNKSAHSSThqLHTGSVgonkpfhnckrQUylJXGgeSrLCi0HFkUk8JkWFCSSSRYUJJJJOwoSSSSAoSSeE4YUrQcWRSR+G4RWqCWU3uHMNJHvoij2YxX/su9MpPsDKXOP2V8cvoxkkXiOHVKfxsc3/ACaR9UMWIUkxcWRSSSTsVCSTJSixDpJpSlMB0k0pIAUJQie7S7tZ8jb4weEoRHdp+6RyD4wbKpBiIFJX0MKXEAAkmwAuSdgAk5FcAWnSldl2c7CVa4D6hFCl/c8HMf8AFn3MDzW52a7ICiWvrgOrGCyifynUOqcyOWg3XcU8ACSahLy4Dwk2Fr5Y3M/JZyn9G8MKe5dGTgexmFpsllHviNXVXakaw0ENF5191pv4M1zcv4XCRsDTZ8oajqDhTa1gHha2Bfl6XO6tFQnrrrv6bFRybNlCK6SOcqdlMK+W1MIGQB46Rc0X5eKCekLzntp2YGFe00395SeDlJEOBGrX7Tpe08rL2xp57fwa7rN4zwyniKLmVAJeYa6BIMWd1yn5SE1Jmc8afSo+eX0lAU1u8S4W+lUcx7Yc0wf1HMHYq/Adm69YZqVGo9t/EGkttr4tFpyOV0uznO7S7tdh/wBD4yQPw1SXEgWESATczAEDU2QuK7L4mm/I6hVzTEBjnT/iWgh3pKfJk8kcz3abu10PFuz9bDForUywvGYAlpMdYJg9De6zvwyORSpgApojCYB9Qwxjnnk0E/RdBwDs93xzPtTDgLauOpAnS267Whgm0mupUQRTcHWBdOYwJL77EBYzz1pG+PC5bOQwvYuQC+uxukwC6CYtqL3XTcI7J4anDiDUP/KHDn8MIJtUisKDhkblJZZ2t5ymcxOusbmNEacW+kQzTNmg66dDcdOcFc8sk32bqEV6NgPZoHAZQdoAA/0qqVUughvhImZFz0HLqsuriCXteASXAgNB8MG82OhDdDIUDRqUgM5mZgA6NEn1cLD+FQa2bdXD5gQ4BwOxAK47tD2SbBfRGV2uTY6/DyPyW7Rx5zyJymzL66SI5j2RjcW2oI0KqM3HoicYy7PHq1EtJBEEag29wqSF2vbDhV+9aIOjwPk76LknUl3QyJo4pwp0DQmhXmmo92rszcCmElaaabInZLgyuElPIknYuDNn8Mm/DrYNBN3C5zXkZP4dOMOtXuE4w6QWZYw/RdR2CwrRiO8eLU2kj/I2B9LorhHZZ1SDUPds10kx5bLfwnDsPRzd3Tc5xBEvcbjrlgCSNgsZZlE1hBtmqxrWve/KMzrzqYtaYsNLKxuIkwN9tZWdwPHsqOLdCJ9IIGWJv81pkEfCRbVohvzFlCypnbabJfiQYjaPe90jWG+ql3zQJLmnmBc+5lUsc95GRzRmnQAQBeXO19ldlqIacUA0kgiBvMHoChsJju9dGUzBi1hB0nRDY02FN1UueHNh0EtkmRby+a1adPui4S2bRHKAb9SZRyMcs44o37fQ2K4PRr5TWptqZD4ZFh0/5N6G1kU6gxt8xG3xH5AKv8YBrG3MD30VlLEyY29UOVnkTk5O2WU602BzARFjAj/kdT+isNUNgGxcYE2mBMA7qjEvgmCR1ywIPXf6qkYu1yHXAGkZjuPQn+FJSIohxrgtLEwK7S8NMtiQ4DdueZAO4EbLPd2HwBAmk5sW+OoCZ0m8E+XJbnfIU1D8TKjSQRqdtzBsCLi2oVKTBWYWP7LdzT/9OHuDQPB4ST5EFpnXUGVg4HHgNM+EN5/EHEmWuESIhdTw3tKKlaowxA+CJJsSDI9J0VXaDhDKjXVGgZspzgD4267fm/msLOcfZ2Y884upHCdoOJMqZRTAL7ibZg2LjMNAbeyP4e5zmOFS7WgNhzQJMayTfUJsPQYRApNy7FrQ1w5nMIfPVRqYZwGUHLm1LjJ3H5vXT9Fm2d6T7B61armDaTWlrLEQGagRld5Rt9ESx73gNdTdMixGa8GI533C6LgHZs1G5nTSZEDLbMT+YCYta8XXX4PDU6IhgA5kmXHzdr6CyXJESnXRwmE7JVnX7sjOPEXuDAOmX4jM32sr/wDobENPhfSI6OcD6eGF3Yqi0mZ2/RQbWymwOU8tj5Jc0Zucmedcd4FWFMiox0ZSC5sOEdS2w9V5o+ivpk1N1yvabsZQxIc5gFKsfzNs1x/+Rg5/3C/notoZEjKTcjwt1FQNFb/EuEvo1HU6jcr26j6EHcHmgzhl0JkWZRopu5WocMm/CqrY7MwUElqfhUkWxWdCaCbuFpmim7lMyAsPgi9waNSY6eZW7guEspumcxG50noPbmgmYjuS0huZ7jDRtBEEn7eSO7+19Vy5ZtukdGKKq2F4/EgBo8WpkjTS089UD3JzyWViBckFrmxrId4dL81e0sP58odtczHO0A63V2cU/FmGWddNdlz0dFj8PwlPNnbUYOoaGmPKBvOs+aNw3e3EteJBaRANjrLXGR5xqsTE4ik98Ct4pPxyBP8Axd/PNE0KNRl9ALyCCLb2QKzdw9Vo1be12iddzZRxGDLwSx1zPkTt5FBOdnabGCLxOhF4S4VjjdjjL2EiTuPvt6Ijka0zeOShqGEDa7Kj3FzwSIdMSPz5dJABjq7ojsRi5Jvv91iVcfOJIIPw2O3P7q6rU5HoROvULaO9nB+VLlOw12KHW319EbVzU6Re6wEWkF0uMXA0CxsGASS64HpfYeWqbieKAaBUJvpl1toDNt/WFdHIa1CuSBBIzCcpiAIgl3Lr1UKmIaHwPy+0mDKwsPjmkluaDqSYaco0AgWaNgq6OIJud0UDRrY/jgb4RJJtI1HOOv7LIqSxx7pwIdaHGQLc4sfvCmGNMuccpgRvaZgN3k3PpewVwLdgBdpnKGk5SCJAsmkPRj8GaaeKY4AtgnOCT5zc7+y7uhiQ7y/moXNw0kFw9f2R9KrH7fZEguyqpw/+v3dOBmNtYAImTHK/suio4WlhWHK3O7ckCYuTBAsL6b7ysprhnbVDhma1zS2JmbggzY3POyvxmJNSi/MWh5AIi2jgRflYLiySfSPTxvklfRt1a3gOSBbwxEC1gB9lnYSm5pc9ziXPAkEC0Db52ndQ4Yzu6YBMnV2+v7J674KSH1aQW2qCZkT5CffWFP8AEjy+XyKxzVg66XuY05Qh62Pn/f3VJE0bmIx0NJBuB/CgRxgWl0mSDF4MD9UFhMK6s3MRLdQJuOpt526rWwtbD0wRIDnXOW8zvKiUm9ItRilsy+1PBDjKTX0xNVmm2ZpN2lxtqZE9ea87x3Dn0nllRpY9uoP8uOoXp+KxVVropvc5puJ3HmNf0IWX2qwprYcViyKjCATZvgIMgg6mcseZXTgy/wAWc+bHXkjzvuk3dLRNJN3S7aOawEUUy0O6SToLN80khDZJEnYbeo3RrqaDxXxeQ+t/0WOV+JpBbMtjHOqBzwQQDe0TNvknxtdwu2Ok+sh3IaK2rWuDNjbyMkfogMXQLngm7QLgHL7uXKbk61SD/JVlCu0TIzA6h15990DUqjltAvJ8zzUaRJjlb/d/VIR0HesqNyvaI2y8vVDNoNYc7HlwadDpBOgvBPToqqdZhYB+YTIiQbxf6qD60wxsC4EDSDYg+6RVm7gOJBwNOnUGeDfSDHhzTPTmh6TyHTMVCBmAt4udraa/uh2UGGCALaQY+m2isbVaDLIJ/tdcf/Yb28wpa2UmNxOsQQ7kA4eUkOFvP5KzCvNSA26zcZVkGARNokOj3OnVG8BxBGHawmT5jSfhsBaI56rbH0c2b7NtzQxtrATfXWxJjyXO4zFNc7KDJv5Rz5f7R1fEmoconLcWMSBsqqnDHvqTdrYFzJESfhaLka6Ba2YKN9FeFwmaAYzuPyVlSgWuc0xDZkmwgX391oYHBF1QAPDjcEBsDW93dL6T7LXx3CmV2uFTNmYQGlrssggGDmbGpO9p2S5F/FI5d1e0wMokzoYi51IgEckQypMDc6deV/5stfE9mWMgMqkQBLXgE67uZYDbRZ2O4e2k0nK5obIDg4kS3qfLSx0TslwaKyVJtayC78u15akzJ8zeVFlXMYbBjX9PNJsSQbRx8uI9PPqtF9cBviA67E9FzdJ+So/ztbURr9dFp4dpd4nLka2d2N6NSnjs4sYUnuqFsnxRABOvkBuh2U9A1kkC173M2CM4fTlud1QNInLmAJFyPDAkEgwU79GnWwLDcMqVwS2o1usB0zaxMbXt6aKTez9WkM3fNB1uHZY/y1P+1ZicPUJNQZconQFoO0pYXiTmkT8LtYPzvoCoq9lNtdAdTEupvtDZAHgMzzjleNFoYV5LQAA2oDLQ7UCdCdj5qqtwZr3Z6Ly0mXEHmb205oZ+MJIa9rQWmCTIkXBzEX/0mu9g+tG03AZwHVJp5TcABwknlPXkrOK4YDDVGznJGm83MjXkFkCs6p4qZ2g+mkcttVpYBr4HeEkiwP7oj4uyZ3JUcQaSbulr4+mTUfmiZMx9fVDd0vVTtHntAPdJI/uk6oRumksLihAed9LabbldO5i5vj1Ah5MWP2AnyXLk2jeHZiYkl7XUySG3MCxg3BB11zILE0HBoLqpb4RMNJOlpg66T6qzGVIdazhJ1gZd5Hsmo1CdgGzaZzSdLcvNYW60a+9g2Ia9tMObViqctvyFmsc50n+FFMa5wn8xic2ny6aIlpDogt8MzYHXkdRp80NSrCAZ2kjUjXYDoU+VroTRZiGupxIsRY7J8A+5efhY1xAO5MAkkeZKlhuI03eFwL2i926bQL9UdjA1rA6mZ5xsBe4cfJS9Dorz5uosRlnca2H8nRWFzYh1p0sD9NvTnZc/xCkadQOpuPdvMEAkNEnVsaeXVarqZ0cdi4OHPk4IcfaAjisVYtbp1A+XIJcDw9RzopgvcTLWgTpqY+6t4XwariKgpjKCb3tAGrj0/ZepcLwNHBsimIsMzj8TiL3PLkBZVCPsibRxz+BVKTW1H+FwzANa3vAOr7wBqp8LpEVMrn5oa1z3RMybtb6xAnqdQrO1naqS6lStMhzmiSI3ga8lR2ee4sNR0mTIJu4gHcHXTX9BOlDj4xNHh9GKznZM8aBxAAc4zNzrroPotijVuScpte5dz1z7rC4fjS41HXAc8nxZcpiBDTPTf5o+pVJ8TmNPOwfbUgZUCk7YVhsWxxBGQRIALXAiLET+X5yFPB0B/Up1GNcx5JBBBY4HkDcEcr9EDhMEzVks6tc1wPm0uNvVFh5b8QI0u2Mrv7TB0PVNMiX0jmsd2d7svDCd8pJkZTpYnl9Fn/hHU/D4i0jWxH+113E3/wBMuhxc2SIF+ogn+R1XL4nFWhugA9oSM3HZji1YyTe4nlyXQ4RzWxmFjrpYc1hMqAPLjqSA10afzREVMQXOIkAHTqei5JSXo7YRo36fFmsMgAm/ivpfUT12hVYjFOe2QADrtJ6851WbToPacxb8IMiwN9yD6ISpiHOtpHqPmkutlnQ8OxDCBmdD+b7iDIjpMzKrqcNcwzMg3GUiPK/yWPQNmy6DEH0MbIkcRhjhrA+exb6q0hNhFfFPDSMxAEDLyg/F+3VW8RBNM1A45yGki3jiBERM2F/3XP0K8wL3IE8r3vuupwmGZlgZrCCbyNx53k+qXYF3DajcoAnPEkGx6o5tT9VhZnMqDN4jIh0gAg3EDValKuHGdNbAH7oBgnEKc1CY1j3hDdwtKqySo92vRjpI4X2AdwktHu0lVioOcxCY/Biowt31B5FaL2qOVZMo8s4lRc2pJaWx4XAiflr1SpYjLcTuN9LLvuMcFFbxNOV/sD5x9VyWN4NUZ8YqDqCY97hYOLRspJg2DcGyRJB2O38spPw9J15DC43LRrGkjY316KhlHJeXbSSeXO3VUvxjJgm/MAkesaKUOiurgoJDXkxBDmiXRydoDChRe9jpdJvOYiJvpE+sI9jjIIOqvNIuu/2t9knIpIGr0A9paAWQQYknw3mJ9Fc0EAATsBz/ANq2OSN4CwGu2RMS4eYEg/zos7bdD6R2HZ/BihSDXWqPAc87zs2eQHzlX1cZnDhHv+iCxmIJbYw6wkiRFpt/pBPxMb6LqUTmsz6XC2MeXAXP914vOnmi8TigBA2GlgI6ckLxHFtDC5xgaX5rPwmOpOllcPLS4gOnoNb9VVDuw7hdUtpg7HUTz5zIJvtojG1tvEOWxEbQPqomhTjwVROwMi217fNB4hrmj4gehII9gmJmgMVFi1odPxzJG1wToimY4kEPuDygfeVxnDONlziC0iCQ4mIsYs6xkrcZi2mwBcXdIHr0Q0CNuq1z8oaTYyetrA9P2XKdqMG6nVmTleA5t9NiPT6ELrMFTb4XbtkD11QPbdodRY4fld8nAyPk32WWSPia45eRxrXaSisM0Ag6gEHyOxCEY22vkiKRXCzqNc1HOFiINiRrb+fJVtZBNvXfVU4Wrl03/RFuFswuNxutouyWin8DLHPzQAY5Sd4jYJP4f4JBBIvP1mFayvmEOEbQjG5MjQImACQL6RMb3TWxNGTSwYfkMRfTS4tqugpVDTiAI9Dby+6AfQg87WO0dBNk9KxmD8vmnH+xP+grEu/qzaNhHuisFS/noqKOHki0kCFq0KOUdVeOFsjJOkQLE2REZUoXYcpTkSRGVJAghzVHKrXKMLMojlT5U8p0gMHH9lqVQkgRO23pyWPX4GykYyX9/Zdso1aYcIcJCzcE+i1N+zgKlEA6AFUPHuug7QYFtOCASDN+RC56ufMnnp7rCejeO9lDijeBVP63/i77LPe0nWyswNfJUaTYTB8jb7yoh+pWOS0dLXr+/wBVnurconrf1IVuIcQVn9+NRM6rv6OUo4iTV8EyZBmSNL2Hp81LC0muawEXGvvLvVWYapldmJygyANydPQBE4nDbiA43idf3QBn4pgnwEtH9smEOGuP5z7lEvvaIcg8PgqveOJeCy8ACN7fJCSYBODbG0ggrfw1OQ0ht426WlYmHBkRK124mAGt1v8APml0AbVxhaWtabkg+nX3UO09ScOZ1LmC2mYE/KAfdRwlHJ4nXcfI+h9Fm9ose1zG02kGHFx9so+rvZZzemaY1ckYgHJE0yhafNXMBXCzrCWIqlUjogqVTnqjqQlVFiLG097GeRj5ojDUY2MAfPySw1ObAHp18gt/AcOOrxHQ6nz5LaMW+iJSS7MbI6NCB8kZhuEPeJJyDqCSfSRC6MAbJ4W6xfZg8z9AuGwgYIEnmT+2gVvdq2EoWq0ZN2U5Esityp4VCICkkrQEkCIOUCpuKgSoGJIFRlKUhkgUpUJSzIAVSmHCHAEdbrg+N41jMRVpEZA0jKdoLQded13eZcx2p7MfiT3lNwbUgAg/C6LC+xhRKKkbYWk/I5SrVHMEecfWypNbz9gfos/H8Pq0HZajHMPXQ+R0Polhnt3MHqD9QsXio7Pj1aOw4bie9p3+JlidLbH7eihWpXuNdxE+vNYtB5aQQYPn+uy1sFig7wuNybT9JH3+avHkT0zlyY3dopxfDw97XgkFrQC38pibxzlXMcdyict1W5mvJb2YUVGo0/EPUfZPTYNnH1E/ooso9VAPa0xNyY53QBPLDomx5WWpSAbGURI8zNxqhWUZGis/EAWJBPIdNipckilFstZDgSbNgztAi5J8lzvESwvimIYA0ADo0A/OUZxPHZhkFm6u9NllMdO8rlyTvSOvHjaVljCrGPv5KotVNRxF9vp5rFKzSjYp0w43RjKIaM2bKBPpGq5lnFntgCLT1R3CsFiMY4NE5BAc7RgGt+Z6araOIOFbkd5wDASGVs0hwlg6Ean02W5CrwtAU2NY34WNDR5AQrQuyEVFUjz5y5OyICknhOmQRTQppQgCMJAJ4TgJiHASTgJJkgz3KsuTPcqi5ZGhZmTZlSXqOZAy4vTF6pL1EvSAuL02dUF6iXplUSxdFlVpZUaHNOxE+o5HqvPuOdmjTd4DY6Tv6/qu+L1RiaQqNLXeh5HmFMr9GuPI4PR5WK1SkYMjodPT9kbQ4g06+E/L3C1eKYZrXFry31I+RWDWwLT/ANt48iR8isfGXapncpKa2jpMJxI2Drg6Onnz6I3vwNj7fuuHp1X0zBsOR0WhR46IvM/z3VVNdbMp/j/R0r8W0aCT5EfVUmu2czKbcx/MQJWfR4o0mAQfX6KyrjXATEeZgKHOZisasJNNzjLyT52+Q09kn4tlISYP9o3J+w0usCvxNxOsxy09eaEqVyTJMlEcbe2d2LBe2EVa5cbq2lSIguOXz19lnjEZdNef6Ji50y6ed1rx9I67rUejdxOZjC4Q4fSUHQwtaud45mzdJsr+E1y8hpEjfyC7PguAzGXDwjXqQTb2WaVOktnP+VOGN3FA3ZvsfTgVK0v/ALW6NPUxchdnTY1rQ1oDWjQAQB5AKtpUpXQtHkZMkpvZdKeVSHKQcqszLQVIFVBycFAixOoSnlMRNIKEqTSgRZCZKUkxGTUcqi9Re9VFyzLLC9RL1UXKOZAy0vUS9VlygXIGiwvUc6qc5RzJFD4nEhjXOdo0En0XDcT41VrEy4tb/a0wPU7+q7HFsD2OafzAj3C4nB4tlEkupd44aS6AP/HKb9Umd34sVTlVsGoYCpUuym5w5hpj30VeJwNRlnMcI6LXxPaqqfha1n/6PubfJYmLxb6hl7nOPX7DQIOuMsje0kikqh9NWwmIVJ0aNKQOW9U4bzursoRtLhFRwmItIkx6RzTc0uzFwUewbD0i4gASTpcD6o6twtzDD+UwDp6oSrRcww4EHr/LoqjjCYDjOgBO37LKbfaNHyq4iEN0bB5m5/ZVtpl5tJJ9VrU2g6iVo8PwsnK0DUdLdVisv0tmX+SorS2Wdm+DkTOpiTrA5BdrSAaABoEDhWBjYHr1KvFRdEY1t9nm5ZubthQepB6FD1MPVGVBIephyGD1Jrk0JoKDlIFDhymHIEXhylKpDlMOQImCpBVgqQKdiZckogpJknPPcoZlB7lCUqKLC5RLlAlMSihksyiSoyolKikxyVElJMSlRVkSsPiHAGvcXNdlm8RI9FtlQKVGkMkofpObHZnnU9m/uiKXAKTdczvMwPYfqtklUV6oa0uOgBPsijT58ktWc9x5zKcMpgNJHigRbb1K58BGVA+rUtdzj/PQLSq8KFJoMy46+f8Ax6Kb4qzu5xwxSfYNwzDhrgXa7ch181syshpWrWGU6zYQeYXLO3s5ZzcnbLyA4QQCORFvZc5Vw0kllhJgdNoK32usTyBPssugJRCTiOGRx2hcKcXEMOu36LscDSDB1Op+yxHcIloc05agu302K1MDWzsB0OjhycLELohFXdE55KflH/ppCoptqIRoKsbK2OULD1Y16FarGoEEterGuQwVrUCYQHKYcqGq1qZJc0qYKqBUgUUIuBUgVUCpgoEWhySrzJIEc49MmSVgJMkkpKREpinSSGRUUkkDIuUHJJJFFblnccP9F3m36hJJJmuH9yP+zL7Nj/uHfw391o10klL6NPyP3GYZ1WrX2TpLm/iyX2hnH+m7yKG4dqEklMR+jda2Ym91bh/+5U8qZ9Ydf5D2SSXYRHphwUwkkqMyxqsCSSBFrVYxMkglloVjUkkxFrU4TpIESapJJJolkkkklZ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21" name="Picture 25" descr="https://encrypted-tbn1.gstatic.com/images?q=tbn:ANd9GcRtpleY_833y5a7ViFUIbatSoEr-CLzC7FMAnMkEamZpgTxo_gX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268568" cy="2448272"/>
          </a:xfrm>
          <a:prstGeom prst="rect">
            <a:avLst/>
          </a:prstGeom>
          <a:noFill/>
        </p:spPr>
      </p:pic>
      <p:pic>
        <p:nvPicPr>
          <p:cNvPr id="4123" name="Picture 27" descr="http://www.epochtimes.com/i6/806070848351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168352" cy="3057461"/>
          </a:xfrm>
          <a:prstGeom prst="rect">
            <a:avLst/>
          </a:prstGeom>
          <a:noFill/>
        </p:spPr>
      </p:pic>
      <p:pic>
        <p:nvPicPr>
          <p:cNvPr id="4125" name="Picture 29" descr="http://www.inboundsales.net/Portals/87880/images/Tofu-Image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573016"/>
            <a:ext cx="288032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7454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消暑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42" name="Picture 2" descr="https://encrypted-tbn1.gstatic.com/images?q=tbn:ANd9GcR265wfOUOEeYTrSXrxhU8fmiD9C6ZDkZ4cyp-EwOc83zTRm_w8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600400" cy="2770620"/>
          </a:xfrm>
          <a:prstGeom prst="rect">
            <a:avLst/>
          </a:prstGeom>
          <a:noFill/>
        </p:spPr>
      </p:pic>
      <p:pic>
        <p:nvPicPr>
          <p:cNvPr id="112644" name="Picture 4" descr="http://images.sbar.com.cn/2010/12/12/6b01f85d400615fa35c83b8052037c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4248472" cy="31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592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foodpyramid_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>
          <a:xfrm>
            <a:off x="1403648" y="836712"/>
            <a:ext cx="6096000" cy="762000"/>
          </a:xfrm>
        </p:spPr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湯水</a:t>
            </a:r>
            <a:r>
              <a:rPr lang="en-US" altLang="zh-TW" dirty="0" smtClean="0">
                <a:ea typeface="新細明體" charset="-120"/>
              </a:rPr>
              <a:t>?</a:t>
            </a:r>
            <a:r>
              <a:rPr lang="en-US" altLang="zh-TW" dirty="0">
                <a:ea typeface="新細明體" charset="-120"/>
              </a:rPr>
              <a:t/>
            </a:r>
            <a:br>
              <a:rPr lang="en-US" altLang="zh-TW" dirty="0">
                <a:ea typeface="新細明體" charset="-120"/>
              </a:rPr>
            </a:br>
            <a:endParaRPr lang="en-US" altLang="zh-TW" sz="1400" dirty="0">
              <a:ea typeface="新細明體" charset="-12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5142" name="Picture 22" descr="http://www.fivedian.com/upload/userfiles/image/%E8%A5%BF%E6%B4%8B%E5%8F%82%E7%85%B2%E6%B0%B4%E9%B8%AD%E6%B1%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3429000" cy="3429001"/>
          </a:xfrm>
          <a:prstGeom prst="rect">
            <a:avLst/>
          </a:prstGeom>
          <a:noFill/>
        </p:spPr>
      </p:pic>
      <p:pic>
        <p:nvPicPr>
          <p:cNvPr id="5144" name="Picture 24" descr="http://blog.yimg.com/3/xdqrpXx7s5._06NaOmA1627eZNT9duPdCNlCYtfcqGNyrDvAMXpBTQ--/28/l/XLpuFByWQ4Aa3QbKadDXdg.jpg"/>
          <p:cNvPicPr>
            <a:picLocks noChangeAspect="1" noChangeArrowheads="1"/>
          </p:cNvPicPr>
          <p:nvPr/>
        </p:nvPicPr>
        <p:blipFill>
          <a:blip r:embed="rId4" cstate="print"/>
          <a:srcRect l="15120" t="4032" r="1721" b="7265"/>
          <a:stretch>
            <a:fillRect/>
          </a:stretch>
        </p:blipFill>
        <p:spPr bwMode="auto">
          <a:xfrm>
            <a:off x="3851920" y="2060848"/>
            <a:ext cx="396044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2560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foodpyramid_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/>
            </a:r>
            <a:br>
              <a:rPr lang="en-US" altLang="zh-TW" dirty="0">
                <a:ea typeface="新細明體" charset="-120"/>
              </a:rPr>
            </a:br>
            <a:endParaRPr lang="en-US" altLang="zh-TW" sz="1400" dirty="0">
              <a:ea typeface="新細明體" charset="-120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sz="quarter" idx="13"/>
          </p:nvPr>
        </p:nvSpPr>
        <p:spPr>
          <a:xfrm>
            <a:off x="1907704" y="1124744"/>
            <a:ext cx="4704184" cy="576064"/>
          </a:xfrm>
        </p:spPr>
        <p:txBody>
          <a:bodyPr/>
          <a:lstStyle/>
          <a:p>
            <a:pPr algn="ctr"/>
            <a:r>
              <a:rPr lang="zh-TW" altLang="en-US" sz="2400" dirty="0" smtClean="0">
                <a:ea typeface="新細明體" charset="-120"/>
              </a:rPr>
              <a:t>打邊爐</a:t>
            </a:r>
            <a:endParaRPr lang="en-US" altLang="zh-TW" sz="2400" dirty="0">
              <a:ea typeface="新細明體" charset="-120"/>
            </a:endParaRPr>
          </a:p>
        </p:txBody>
      </p:sp>
      <p:pic>
        <p:nvPicPr>
          <p:cNvPr id="6163" name="Picture 19" descr="http://3.bp.blogspot.com/_PQOjC5l-LLo/R1Ax9babDjI/AAAAAAAAAH0/ZwNCBtpXuDI/s1600-R/20071129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633670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8362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日</a:t>
            </a:r>
            <a:r>
              <a:rPr lang="zh-TW" alt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韓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3666" name="Picture 2" descr="http://www.ufood.com.hk/imglib/upload/comment/rest/10104100020_127.0.0.1_108102701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704522" cy="3528392"/>
          </a:xfrm>
          <a:prstGeom prst="rect">
            <a:avLst/>
          </a:prstGeom>
          <a:noFill/>
        </p:spPr>
      </p:pic>
      <p:pic>
        <p:nvPicPr>
          <p:cNvPr id="113668" name="Picture 4" descr="https://encrypted-tbn3.gstatic.com/images?q=tbn:ANd9GcQOhtXcGE0Qq7l3RJf4ZfY22FGCXGzy-w0fe2KwsmIXc5TMvWcs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860482" cy="240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8998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foodpyramid_mi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>
                <a:ea typeface="新細明體" charset="-120"/>
              </a:rPr>
              <a:t>Milk</a:t>
            </a:r>
            <a:br>
              <a:rPr lang="en-US" altLang="zh-TW" sz="2800" dirty="0">
                <a:ea typeface="新細明體" charset="-120"/>
              </a:rPr>
            </a:br>
            <a:r>
              <a:rPr lang="en-US" altLang="zh-TW" sz="1400" dirty="0">
                <a:ea typeface="新細明體" charset="-120"/>
              </a:rPr>
              <a:t>Get your calcium rich </a:t>
            </a:r>
            <a:r>
              <a:rPr lang="en-US" altLang="zh-TW" sz="1400" dirty="0" smtClean="0">
                <a:ea typeface="新細明體" charset="-120"/>
              </a:rPr>
              <a:t>foods? 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67598" name="Picture 14" descr="http://www.hastingscreamery.com/images/school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4824536" cy="3877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2695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http://img.21food.com/20110609/product/1306207566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336704" cy="4752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9359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foodpyramid_prot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 smtClean="0">
                <a:ea typeface="新細明體" charset="-120"/>
              </a:rPr>
              <a:t>腸道免疫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20488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20493" name="Picture 13" descr="http://www.mr-wang.idv.tw/science/pic/2012061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408712" cy="4601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377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腸道免疫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9570" name="Picture 2" descr="http://www.enryl.com/kindeditor/attached/image/20120703/20120703075102_79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4968552" cy="3499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496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5918" y="5143512"/>
            <a:ext cx="6512511" cy="1143000"/>
          </a:xfrm>
        </p:spPr>
        <p:txBody>
          <a:bodyPr/>
          <a:lstStyle/>
          <a:p>
            <a:r>
              <a:rPr lang="zh-TW" altLang="en-US" dirty="0" smtClean="0"/>
              <a:t>運動</a:t>
            </a:r>
            <a:r>
              <a:rPr lang="en-US" altLang="zh-TW" dirty="0" smtClean="0"/>
              <a:t>:</a:t>
            </a:r>
            <a:r>
              <a:rPr lang="zh-TW" altLang="en-US" dirty="0" smtClean="0"/>
              <a:t>減少血脈阻塞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 descr="http://www.hongkongtaiji.com/images/photos/qing-demo1-spe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4914904" cy="4645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zh-HK" alt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1979713" y="1268760"/>
            <a:ext cx="54726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HK" alt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癌</a:t>
            </a:r>
            <a:r>
              <a:rPr lang="en-GB" altLang="zh-HK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</a:t>
            </a:r>
            <a:r>
              <a:rPr lang="zh-HK" alt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岩</a:t>
            </a:r>
            <a:endParaRPr lang="zh-HK" alt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digimuse.nmns.edu.tw/DigiMuse/XML/files/000001/81/da/6b/0900000181da6bdf_p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66675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5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4274" name="AutoShape 2" descr="目前顯示的是「20150311_15084222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4275" name="Picture 3" descr="E:\So him Document\Downloads\20150311_15083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3295064" cy="5857892"/>
          </a:xfrm>
          <a:prstGeom prst="rect">
            <a:avLst/>
          </a:prstGeom>
          <a:noFill/>
        </p:spPr>
      </p:pic>
      <p:pic>
        <p:nvPicPr>
          <p:cNvPr id="54276" name="Picture 4" descr="E:\So him Document\Downloads\20150311_15084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1"/>
            <a:ext cx="3071834" cy="546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785918" y="514351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zh-TW" altLang="en-US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運動</a:t>
            </a:r>
            <a:r>
              <a:rPr kumimoji="0" lang="en-US" altLang="zh-TW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減少血脈阻塞</a:t>
            </a:r>
            <a:endParaRPr kumimoji="0" lang="zh-TW" altLang="en-US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2" name="Picture 4" descr="http://www.chinataijiquan.com/UploadFiles/Article/2011/10/201110231308164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01925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512511" cy="1143000"/>
          </a:xfrm>
        </p:spPr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85852" y="3000372"/>
            <a:ext cx="6400800" cy="347472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作息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HK" altLang="en-US" sz="3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ea"/>
                <a:ea typeface="+mj-ea"/>
              </a:rPr>
              <a:t>調理情</a:t>
            </a:r>
            <a:r>
              <a:rPr lang="zh-HK" altLang="en-US" sz="3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ea"/>
                <a:ea typeface="+mj-ea"/>
              </a:rPr>
              <a:t>志</a:t>
            </a:r>
            <a:endParaRPr lang="en-US" altLang="zh-HK" sz="36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ea"/>
              <a:ea typeface="+mj-ea"/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飲食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調理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3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ea"/>
                <a:ea typeface="+mj-ea"/>
              </a:rPr>
              <a:t>運動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Thank you!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altLang="zh-TW" dirty="0" smtClean="0"/>
              <a:t>Reference</a:t>
            </a:r>
          </a:p>
          <a:p>
            <a:r>
              <a:rPr lang="zh-TW" altLang="en-US" dirty="0" smtClean="0"/>
              <a:t>兒</a:t>
            </a:r>
            <a:r>
              <a:rPr lang="zh-TW" altLang="en-US" dirty="0"/>
              <a:t>童癌病</a:t>
            </a:r>
            <a:r>
              <a:rPr lang="zh-TW" altLang="en-US" dirty="0" smtClean="0"/>
              <a:t>基金會</a:t>
            </a:r>
            <a:r>
              <a:rPr lang="zh-TW" altLang="en-US" dirty="0"/>
              <a:t>訊 第三十九</a:t>
            </a:r>
            <a:r>
              <a:rPr lang="zh-TW" altLang="en-US" dirty="0" smtClean="0"/>
              <a:t>期</a:t>
            </a:r>
            <a:endParaRPr lang="en-US" altLang="zh-TW" dirty="0" smtClean="0"/>
          </a:p>
          <a:p>
            <a:r>
              <a:rPr lang="zh-TW" altLang="en-US" dirty="0" smtClean="0"/>
              <a:t>香港大學</a:t>
            </a:r>
            <a:r>
              <a:rPr lang="zh-TW" altLang="en-US" dirty="0" smtClean="0"/>
              <a:t>社會工作及社會行政學</a:t>
            </a:r>
            <a:r>
              <a:rPr lang="zh-TW" altLang="en-US" dirty="0" smtClean="0"/>
              <a:t>系</a:t>
            </a:r>
            <a:endParaRPr lang="en-US" altLang="zh-TW" dirty="0" smtClean="0"/>
          </a:p>
          <a:p>
            <a:r>
              <a:rPr lang="zh-TW" altLang="en-US" dirty="0" smtClean="0"/>
              <a:t>中醫藥與</a:t>
            </a:r>
            <a:r>
              <a:rPr lang="zh-TW" altLang="en-US" dirty="0" smtClean="0"/>
              <a:t>癌症</a:t>
            </a:r>
            <a:r>
              <a:rPr lang="en-US" altLang="zh-TW" dirty="0" smtClean="0"/>
              <a:t>, Hong Kong Anti-Cancer Society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65522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43842" cy="562643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腦部放療 － 腦部腫瘤放射治 療 ， 導致腦組織充血、水腫，出 現頭痛、頭暈，嘔吐等。中醫以 滋腎平肝，活血利水治療。常用 中藥：枸杞子、熟地、川芎、川 牛膝，豬苓，鉤藤，石決明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鼻咽及喉部（鼻咽癌、喉癌、口腔癌） － 放療後，會 出現口腔鼻腔黏膜充血、水腫，糜爛，出現咽喉疼痛， 鼻咽痛，口乾等。以清熱養陰、生津潤燥的中藥治療。 常用中藥：天花粉、沙參、麥冬、蘆根，生甘草等。推 薦食療方：金銀花</a:t>
            </a:r>
            <a:r>
              <a:rPr lang="en-US" altLang="zh-TW" dirty="0" smtClean="0"/>
              <a:t>10</a:t>
            </a:r>
            <a:r>
              <a:rPr lang="zh-TW" altLang="en-US" dirty="0" smtClean="0"/>
              <a:t>克，石斛</a:t>
            </a:r>
            <a:r>
              <a:rPr lang="en-US" altLang="zh-TW" dirty="0" smtClean="0"/>
              <a:t>10</a:t>
            </a:r>
            <a:r>
              <a:rPr lang="zh-TW" altLang="en-US" dirty="0" smtClean="0"/>
              <a:t>克，雪梨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個切片，煎 水</a:t>
            </a:r>
            <a:r>
              <a:rPr lang="en-US" altLang="zh-TW" dirty="0" smtClean="0"/>
              <a:t>300</a:t>
            </a:r>
            <a:r>
              <a:rPr lang="zh-TW" altLang="en-US" dirty="0" smtClean="0"/>
              <a:t>毫升，少量頻服，代茶飲。</a:t>
            </a:r>
            <a:endParaRPr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57158" y="357166"/>
            <a:ext cx="8501122" cy="4714908"/>
          </a:xfrm>
        </p:spPr>
        <p:txBody>
          <a:bodyPr/>
          <a:lstStyle/>
          <a:p>
            <a:r>
              <a:rPr lang="zh-TW" altLang="en-US" dirty="0" smtClean="0"/>
              <a:t>胸部（肺癌、部份乳腺癌術後放療） － 放射治療後， 可能會產生放射性肺炎，胸壁皮膚 放射性皮炎。主要表現有胸悶、氣 短、乾咳疲乏，胸壁放射部位皮 膚紅腫等。治以養陰潤肺，常用 中藥：天花粉、沙參、麥冬、杏 仁、百合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食道癌 － 放射治療後引起放射性食道炎，表現吞嚥困 難、飲食過程中胸骨後疼痛。以清熱解毒、寬胸順氣治 療。常用中藥：天花粉、蒲公英、荷葉梗、石斛、沙參、 冬凌草、三七等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上腹部 － 放療後，常有食慾不振、嘔吐等，要健脾和 胃，降逆止嘔。常用中藥：白術、茯苓、砂仁、陳皮、 竹茹等治療</a:t>
            </a:r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4282" y="731520"/>
            <a:ext cx="8572560" cy="491205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下腹部（結腸、直腸癌） － 放療後，常有腹痛、 腹 瀉，裡急後重或有便血。用清熱利濕、涼血止血、 澀腸止瀉治療。常用中藥：地榆、愧花、白頭翁、 馬齒莧、敗醬草、赤小豆等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盆腔（宮頸癌、前列腺癌） － 放療後，會產生泌尿道炎 症反應。出現尿頻、尿急、尿痛等。需清熱解毒、利尿 通淋、涼血止血。常用中藥：小 薊 、 生地、白茅根、瞿麥、萹蓄 等。推薦食療方：白茅根</a:t>
            </a:r>
            <a:r>
              <a:rPr lang="en-US" altLang="zh-TW" dirty="0" smtClean="0"/>
              <a:t>15</a:t>
            </a:r>
            <a:r>
              <a:rPr lang="zh-TW" altLang="en-US" dirty="0" smtClean="0"/>
              <a:t>克， 赤小豆</a:t>
            </a:r>
            <a:r>
              <a:rPr lang="en-US" altLang="zh-TW" dirty="0" smtClean="0"/>
              <a:t>10</a:t>
            </a:r>
            <a:r>
              <a:rPr lang="zh-TW" altLang="en-US" dirty="0" smtClean="0"/>
              <a:t>克，粉葛</a:t>
            </a:r>
            <a:r>
              <a:rPr lang="en-US" altLang="zh-TW" dirty="0" smtClean="0"/>
              <a:t>10</a:t>
            </a:r>
            <a:r>
              <a:rPr lang="zh-TW" altLang="en-US" dirty="0" smtClean="0"/>
              <a:t>克，熟薏苡 仁</a:t>
            </a:r>
            <a:r>
              <a:rPr lang="en-US" altLang="zh-TW" dirty="0" smtClean="0"/>
              <a:t>15</a:t>
            </a:r>
            <a:r>
              <a:rPr lang="zh-TW" altLang="en-US" dirty="0" smtClean="0"/>
              <a:t>克，煲湯飲用，每日一次</a:t>
            </a:r>
            <a:endParaRPr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28596" y="142852"/>
            <a:ext cx="8501122" cy="62865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化療全身反應 － 化療後常見有神倦、頭暈、疲乏、大 小便失調等。治療以益氣養血，滋補肝腎。常用中藥如： 黨參、黃蓍、雞血藤、枸杞子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消化道副反應 － 化療後患者常有食慾減退、噁心、嘔 吐、腹痛、腹瀉、便秘等。中醫以健脾和胃、降逆止嘔法 治療。常用藥如：白術、茯苓、 砂仁、陳皮、竹茹等。推薦食療 方：陳皮</a:t>
            </a:r>
            <a:r>
              <a:rPr lang="en-US" altLang="zh-TW" dirty="0" smtClean="0"/>
              <a:t>5</a:t>
            </a:r>
            <a:r>
              <a:rPr lang="zh-TW" altLang="en-US" dirty="0" smtClean="0"/>
              <a:t>克，砂仁</a:t>
            </a:r>
            <a:r>
              <a:rPr lang="en-US" altLang="zh-TW" dirty="0" smtClean="0"/>
              <a:t>5</a:t>
            </a:r>
            <a:r>
              <a:rPr lang="zh-TW" altLang="en-US" dirty="0" smtClean="0"/>
              <a:t>克</a:t>
            </a:r>
            <a:r>
              <a:rPr lang="en-US" altLang="zh-TW" dirty="0" smtClean="0"/>
              <a:t>(</a:t>
            </a:r>
            <a:r>
              <a:rPr lang="zh-TW" altLang="en-US" dirty="0" smtClean="0"/>
              <a:t>去殼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 大棗</a:t>
            </a:r>
            <a:r>
              <a:rPr lang="en-US" altLang="zh-TW" dirty="0" smtClean="0"/>
              <a:t>5</a:t>
            </a:r>
            <a:r>
              <a:rPr lang="zh-TW" altLang="en-US" dirty="0" smtClean="0"/>
              <a:t>枚，山藥</a:t>
            </a:r>
            <a:r>
              <a:rPr lang="en-US" altLang="zh-TW" dirty="0" smtClean="0"/>
              <a:t>15</a:t>
            </a:r>
            <a:r>
              <a:rPr lang="zh-TW" altLang="en-US" dirty="0" smtClean="0"/>
              <a:t>克，大米</a:t>
            </a:r>
            <a:r>
              <a:rPr lang="en-US" altLang="zh-TW" dirty="0" smtClean="0"/>
              <a:t>100 </a:t>
            </a:r>
            <a:r>
              <a:rPr lang="zh-TW" altLang="en-US" dirty="0" smtClean="0"/>
              <a:t>克，生薑絲少量，煲粥</a:t>
            </a:r>
            <a:r>
              <a:rPr lang="zh-TW" altLang="en-US" dirty="0" smtClean="0"/>
              <a:t>食用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骨髓抑制 － 大多數化療藥物均引起不同程度的骨髓抑制。 紅細胞減少－多為氣血兩虛，應用益氣養血中藥調理。 常用藥如：人參、阿膠、熟地等。 白細胞減少－多以補氣健脾、滋 補肝腎治療。黨參，黃蓍、雞血 藤等。 血小板減少－應予補氣攝血、涼血 止血調理。人參，三七，生地等</a:t>
            </a:r>
            <a:endParaRPr lang="zh-TW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28596" y="357166"/>
            <a:ext cx="7715304" cy="4429156"/>
          </a:xfrm>
        </p:spPr>
        <p:txBody>
          <a:bodyPr/>
          <a:lstStyle/>
          <a:p>
            <a:r>
              <a:rPr lang="zh-TW" altLang="en-US" dirty="0" smtClean="0"/>
              <a:t>肝損害 － 一些化療藥物對肝功能有損害。患者表現肝 區不適、黃疸等。中醫以疏肝清熱利濕治療。常用藥如： 茵陳、溪黃草、垂盆草等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化療脫髮 － 中藥採用補血生 髮 、 補腎養陰、涼血活血治療脫 髮。常用藥如熟地、何首鳥、女 貞子等。</a:t>
            </a:r>
            <a:endParaRPr lang="zh-TW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85720" y="0"/>
            <a:ext cx="8215370" cy="5214950"/>
          </a:xfrm>
        </p:spPr>
        <p:txBody>
          <a:bodyPr/>
          <a:lstStyle/>
          <a:p>
            <a:r>
              <a:rPr lang="zh-TW" altLang="en-US" dirty="0" smtClean="0"/>
              <a:t>泌尿系毒性 － 化療導致泌尿系毒副作用，表現尿頻、尿 急、尿痛等。中藥治以利尿滲濕、涼血止血。常用藥物如 車前草、白茅根、淡竹葉等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神經毒性 － 某些化學藥物會造成周圍神經損害而出現指 （趾）端麻木、跟腱反射減退等。中藥治療原則是袪風活 血、通經活絡等。常用藥如路路通、雞血藤、桑枝、牛膝 等。推薦外洗方：雞血藤</a:t>
            </a:r>
            <a:r>
              <a:rPr lang="en-US" altLang="zh-TW" dirty="0" smtClean="0"/>
              <a:t>20</a:t>
            </a:r>
            <a:r>
              <a:rPr lang="zh-TW" altLang="en-US" dirty="0" smtClean="0"/>
              <a:t>克， 紅花</a:t>
            </a:r>
            <a:r>
              <a:rPr lang="en-US" altLang="zh-TW" dirty="0" smtClean="0"/>
              <a:t>8</a:t>
            </a:r>
            <a:r>
              <a:rPr lang="zh-TW" altLang="en-US" dirty="0" smtClean="0"/>
              <a:t>克，艾葉</a:t>
            </a:r>
            <a:r>
              <a:rPr lang="en-US" altLang="zh-TW" dirty="0" smtClean="0"/>
              <a:t>10</a:t>
            </a:r>
            <a:r>
              <a:rPr lang="zh-TW" altLang="en-US" dirty="0" smtClean="0"/>
              <a:t>克，加水</a:t>
            </a:r>
            <a:r>
              <a:rPr lang="en-US" altLang="zh-TW" dirty="0" smtClean="0"/>
              <a:t>2500 </a:t>
            </a:r>
            <a:r>
              <a:rPr lang="zh-TW" altLang="en-US" dirty="0" smtClean="0"/>
              <a:t>毫升，煎藥水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毫升，以溫 水，浸泡手腳</a:t>
            </a:r>
            <a:r>
              <a:rPr lang="en-US" altLang="zh-TW" dirty="0" smtClean="0"/>
              <a:t>20</a:t>
            </a:r>
            <a:r>
              <a:rPr lang="zh-TW" altLang="en-US" dirty="0" smtClean="0"/>
              <a:t>分鐘。每日</a:t>
            </a:r>
            <a:r>
              <a:rPr lang="en-US" altLang="zh-TW" dirty="0" smtClean="0"/>
              <a:t>1</a:t>
            </a:r>
            <a:r>
              <a:rPr lang="zh-TW" altLang="en-US" smtClean="0"/>
              <a:t>次。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8286784" cy="347472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漢代 許</a:t>
            </a:r>
            <a:r>
              <a:rPr lang="zh-TW" altLang="en-US" sz="4800" b="1" dirty="0" smtClean="0"/>
              <a:t>慎</a:t>
            </a:r>
            <a:r>
              <a:rPr lang="en-US" altLang="zh-TW" sz="4800" b="1" dirty="0" smtClean="0"/>
              <a:t>&lt;&lt;</a:t>
            </a:r>
            <a:r>
              <a:rPr lang="zh-TW" altLang="en-US" sz="4800" b="1" dirty="0" smtClean="0"/>
              <a:t>說文解字</a:t>
            </a:r>
            <a:r>
              <a:rPr lang="en-US" altLang="zh-TW" sz="4800" b="1" dirty="0" smtClean="0"/>
              <a:t>&gt;&gt;:</a:t>
            </a:r>
            <a:br>
              <a:rPr lang="en-US" altLang="zh-TW" sz="4800" b="1" dirty="0" smtClean="0"/>
            </a:br>
            <a:r>
              <a:rPr lang="zh-TW" altLang="en-US" sz="4800" b="1" dirty="0" smtClean="0"/>
              <a:t>瘤</a:t>
            </a:r>
            <a:r>
              <a:rPr lang="zh-TW" altLang="en-US" sz="4800" b="1" dirty="0" smtClean="0"/>
              <a:t>，腫也</a:t>
            </a:r>
            <a:endParaRPr lang="zh-TW" altLang="en-U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6512511" cy="1143000"/>
          </a:xfrm>
        </p:spPr>
        <p:txBody>
          <a:bodyPr/>
          <a:lstStyle/>
          <a:p>
            <a:r>
              <a:rPr lang="zh-TW" altLang="en-US" dirty="0" smtClean="0"/>
              <a:t>中</a:t>
            </a:r>
            <a:r>
              <a:rPr lang="zh-TW" altLang="en-US" dirty="0" smtClean="0"/>
              <a:t>醫學</a:t>
            </a:r>
            <a:r>
              <a:rPr lang="en-US" altLang="zh-TW" dirty="0" smtClean="0"/>
              <a:t>:</a:t>
            </a:r>
            <a:r>
              <a:rPr lang="zh-TW" altLang="en-US" dirty="0" smtClean="0"/>
              <a:t>腫瘤形成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00034" y="1785926"/>
            <a:ext cx="6972304" cy="426053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体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正虛邪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0070" indent="-514350">
              <a:buFont typeface="+mj-lt"/>
              <a:buAutoNum type="arabicPeriod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虛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勞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休息不定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0070" indent="-514350">
              <a:buFont typeface="+mj-lt"/>
              <a:buAutoNum type="arabicPeriod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飲食不節，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厚味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0070" indent="-514350">
              <a:buFont typeface="+mj-lt"/>
              <a:buAutoNum type="arabicPeriod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血脈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阻塞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0070" indent="-514350">
              <a:buFont typeface="+mj-lt"/>
              <a:buAutoNum type="arabicPeriod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外邪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0070" indent="-514350">
              <a:buFont typeface="+mj-lt"/>
              <a:buAutoNum type="arabicPeriod"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情志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0070" indent="-514350">
              <a:buFont typeface="+mj-lt"/>
              <a:buAutoNum type="arabicPeriod"/>
            </a:pP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http://www.lymphnet.org/sites/files/styles/inline-left/public/images/inline-images/lymphatic_system.jpg?itok=1iKMwx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826869" cy="4539092"/>
          </a:xfrm>
          <a:prstGeom prst="rect">
            <a:avLst/>
          </a:prstGeom>
          <a:noFill/>
        </p:spPr>
      </p:pic>
      <p:pic>
        <p:nvPicPr>
          <p:cNvPr id="40962" name="Picture 2" descr="http://img.hxmyw.net/oldimg/201012231783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7444" y="1571612"/>
            <a:ext cx="4896556" cy="4043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作息有時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2" descr="https://encrypted-tbn1.gstatic.com/images?q=tbn:ANd9GcRPZ6WpTa5erqOZ6lI8wQtdPrc7IowOCdyCQXDYU2fw3-OIOVbp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5976664" cy="397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512511" cy="1143000"/>
          </a:xfrm>
        </p:spPr>
        <p:txBody>
          <a:bodyPr/>
          <a:lstStyle/>
          <a:p>
            <a:r>
              <a:rPr lang="zh-TW" altLang="en-US" dirty="0" smtClean="0"/>
              <a:t>作息有時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-357222" y="1285860"/>
            <a:ext cx="6400800" cy="347472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4034" name="Picture 2" descr="http://www.wendangwang.com/pic/43dec47d22cc9e3c7e1b59ba/1-620-png_6_0_0_135_133_738_698_892.979_1262.879-656-0-0-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5143504" cy="486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 descr="http://www.quittingsitting.com/wp-content/uploads/2014/09/SleepLight2.png?103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8572500" cy="4581525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71604" y="57148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zh-TW" altLang="en-US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作息有時</a:t>
            </a:r>
            <a:endParaRPr kumimoji="0" lang="zh-TW" altLang="en-US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1101</Words>
  <Application>Microsoft Office PowerPoint</Application>
  <PresentationFormat>如螢幕大小 (4:3)</PresentationFormat>
  <Paragraphs>72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Slipstream</vt:lpstr>
      <vt:lpstr>中醫癌症調理</vt:lpstr>
      <vt:lpstr>投影片 2</vt:lpstr>
      <vt:lpstr>投影片 3</vt:lpstr>
      <vt:lpstr>投影片 4</vt:lpstr>
      <vt:lpstr>中醫學:腫瘤形成</vt:lpstr>
      <vt:lpstr>投影片 6</vt:lpstr>
      <vt:lpstr>作息有時</vt:lpstr>
      <vt:lpstr>作息有時</vt:lpstr>
      <vt:lpstr>投影片 9</vt:lpstr>
      <vt:lpstr>調理情志 </vt:lpstr>
      <vt:lpstr>投影片 11</vt:lpstr>
      <vt:lpstr>食療</vt:lpstr>
      <vt:lpstr>投影片 13</vt:lpstr>
      <vt:lpstr>投影片 14</vt:lpstr>
      <vt:lpstr>你琴晚今朝食左乜?</vt:lpstr>
      <vt:lpstr>熱氣食物</vt:lpstr>
      <vt:lpstr>熱氣食物</vt:lpstr>
      <vt:lpstr>熱氣食物</vt:lpstr>
      <vt:lpstr>湯麵</vt:lpstr>
      <vt:lpstr>寒涼食物</vt:lpstr>
      <vt:lpstr>消暑</vt:lpstr>
      <vt:lpstr>湯水? </vt:lpstr>
      <vt:lpstr> </vt:lpstr>
      <vt:lpstr>日韓</vt:lpstr>
      <vt:lpstr>Milk Get your calcium rich foods? </vt:lpstr>
      <vt:lpstr>投影片 26</vt:lpstr>
      <vt:lpstr>腸道免疫</vt:lpstr>
      <vt:lpstr>腸道免疫</vt:lpstr>
      <vt:lpstr>運動:減少血脈阻塞</vt:lpstr>
      <vt:lpstr>投影片 30</vt:lpstr>
      <vt:lpstr>投影片 31</vt:lpstr>
      <vt:lpstr>總結</vt:lpstr>
      <vt:lpstr>Thank you!</vt:lpstr>
      <vt:lpstr>投影片 34</vt:lpstr>
      <vt:lpstr>投影片 35</vt:lpstr>
      <vt:lpstr>投影片 36</vt:lpstr>
      <vt:lpstr>投影片 37</vt:lpstr>
      <vt:lpstr>投影片 38</vt:lpstr>
      <vt:lpstr>投影片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中醫癌症調理</dc:title>
  <dc:creator>Tsz Him SO</dc:creator>
  <cp:lastModifiedBy>So Tsz Him</cp:lastModifiedBy>
  <cp:revision>10</cp:revision>
  <dcterms:created xsi:type="dcterms:W3CDTF">2015-05-07T14:14:46Z</dcterms:created>
  <dcterms:modified xsi:type="dcterms:W3CDTF">2015-05-08T15:49:41Z</dcterms:modified>
</cp:coreProperties>
</file>